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7" r:id="rId2"/>
    <p:sldId id="356" r:id="rId3"/>
    <p:sldId id="296" r:id="rId4"/>
    <p:sldId id="258" r:id="rId5"/>
    <p:sldId id="340" r:id="rId6"/>
    <p:sldId id="298" r:id="rId7"/>
    <p:sldId id="299" r:id="rId8"/>
    <p:sldId id="348" r:id="rId9"/>
    <p:sldId id="349" r:id="rId10"/>
    <p:sldId id="301" r:id="rId11"/>
    <p:sldId id="302" r:id="rId12"/>
    <p:sldId id="303" r:id="rId13"/>
    <p:sldId id="320" r:id="rId14"/>
    <p:sldId id="334" r:id="rId15"/>
    <p:sldId id="305" r:id="rId16"/>
    <p:sldId id="297" r:id="rId17"/>
    <p:sldId id="344" r:id="rId18"/>
    <p:sldId id="346" r:id="rId19"/>
    <p:sldId id="341" r:id="rId20"/>
    <p:sldId id="308" r:id="rId21"/>
    <p:sldId id="309" r:id="rId22"/>
    <p:sldId id="310" r:id="rId23"/>
    <p:sldId id="311" r:id="rId24"/>
    <p:sldId id="312" r:id="rId25"/>
    <p:sldId id="313" r:id="rId26"/>
    <p:sldId id="295" r:id="rId27"/>
    <p:sldId id="350" r:id="rId28"/>
    <p:sldId id="351" r:id="rId29"/>
    <p:sldId id="354" r:id="rId30"/>
    <p:sldId id="304" r:id="rId31"/>
    <p:sldId id="293" r:id="rId32"/>
    <p:sldId id="306" r:id="rId33"/>
    <p:sldId id="314" r:id="rId34"/>
    <p:sldId id="352" r:id="rId35"/>
    <p:sldId id="316" r:id="rId36"/>
    <p:sldId id="319" r:id="rId37"/>
    <p:sldId id="326" r:id="rId38"/>
    <p:sldId id="318" r:id="rId39"/>
    <p:sldId id="300" r:id="rId40"/>
    <p:sldId id="330" r:id="rId41"/>
    <p:sldId id="331" r:id="rId42"/>
    <p:sldId id="332" r:id="rId43"/>
    <p:sldId id="333" r:id="rId44"/>
    <p:sldId id="292" r:id="rId45"/>
    <p:sldId id="321" r:id="rId46"/>
    <p:sldId id="336" r:id="rId47"/>
    <p:sldId id="315" r:id="rId48"/>
    <p:sldId id="353" r:id="rId49"/>
    <p:sldId id="322" r:id="rId50"/>
    <p:sldId id="323" r:id="rId51"/>
    <p:sldId id="358" r:id="rId52"/>
    <p:sldId id="355"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5432" autoAdjust="0"/>
  </p:normalViewPr>
  <p:slideViewPr>
    <p:cSldViewPr>
      <p:cViewPr varScale="1">
        <p:scale>
          <a:sx n="111" d="100"/>
          <a:sy n="111" d="100"/>
        </p:scale>
        <p:origin x="121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B6FA9F-F994-4FE5-AC64-ADB3F336E37B}" type="datetimeFigureOut">
              <a:rPr lang="en-IE" smtClean="0"/>
              <a:pPr/>
              <a:t>11/03/2022</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6B10BF-5043-4129-8F90-873355CDFA52}" type="slidenum">
              <a:rPr lang="en-IE" smtClean="0"/>
              <a:pPr/>
              <a:t>‹#›</a:t>
            </a:fld>
            <a:endParaRPr lang="en-I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endParaRPr lang="en-IE" dirty="0">
              <a:solidFill>
                <a:schemeClr val="accent5">
                  <a:lumMod val="50000"/>
                </a:schemeClr>
              </a:solidFill>
            </a:endParaRPr>
          </a:p>
        </p:txBody>
      </p:sp>
      <p:sp>
        <p:nvSpPr>
          <p:cNvPr id="4" name="Slide Number Placeholder 3"/>
          <p:cNvSpPr>
            <a:spLocks noGrp="1"/>
          </p:cNvSpPr>
          <p:nvPr>
            <p:ph type="sldNum" sz="quarter" idx="10"/>
          </p:nvPr>
        </p:nvSpPr>
        <p:spPr/>
        <p:txBody>
          <a:bodyPr/>
          <a:lstStyle/>
          <a:p>
            <a:fld id="{5B2812F2-5397-864C-B521-30C8E078907B}" type="slidenum">
              <a:rPr lang="en-IE" smtClean="0"/>
              <a:pPr/>
              <a:t>2</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739601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lang="en-IE" dirty="0"/>
              <a:t>Like all of</a:t>
            </a:r>
            <a:r>
              <a:rPr lang="en-IE" baseline="0" dirty="0"/>
              <a:t> the other tools, this one is excellent in its simplicity.  The people who have developed these tools are credited on the website.  If you have any doubts or hesitancy regarding career development and planning this is an excellent introduction.</a:t>
            </a:r>
            <a:endParaRPr lang="en-IE" dirty="0"/>
          </a:p>
          <a:p>
            <a:pPr marL="182563" marR="0" lvl="0" indent="-182563"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5B2812F2-5397-864C-B521-30C8E078907B}" type="slidenum">
              <a:rPr lang="en-IE" smtClean="0"/>
              <a:pPr/>
              <a:t>11</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739601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B2812F2-5397-864C-B521-30C8E078907B}" type="slidenum">
              <a:rPr lang="en-IE" smtClean="0"/>
              <a:pPr/>
              <a:t>12</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739601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B2812F2-5397-864C-B521-30C8E078907B}" type="slidenum">
              <a:rPr lang="en-IE" smtClean="0"/>
              <a:pPr/>
              <a:t>13</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739601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endParaRPr lang="en-IE" dirty="0">
              <a:solidFill>
                <a:schemeClr val="accent5">
                  <a:lumMod val="50000"/>
                </a:schemeClr>
              </a:solidFill>
            </a:endParaRPr>
          </a:p>
          <a:p>
            <a:endParaRPr lang="en-IE" dirty="0"/>
          </a:p>
        </p:txBody>
      </p:sp>
      <p:sp>
        <p:nvSpPr>
          <p:cNvPr id="4" name="Slide Number Placeholder 3"/>
          <p:cNvSpPr>
            <a:spLocks noGrp="1"/>
          </p:cNvSpPr>
          <p:nvPr>
            <p:ph type="sldNum" sz="quarter" idx="10"/>
          </p:nvPr>
        </p:nvSpPr>
        <p:spPr/>
        <p:txBody>
          <a:bodyPr/>
          <a:lstStyle/>
          <a:p>
            <a:fld id="{5B2812F2-5397-864C-B521-30C8E078907B}" type="slidenum">
              <a:rPr lang="en-IE" smtClean="0"/>
              <a:pPr/>
              <a:t>14</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739601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endParaRPr lang="en-IE" dirty="0">
              <a:solidFill>
                <a:schemeClr val="accent5">
                  <a:lumMod val="50000"/>
                </a:schemeClr>
              </a:solidFill>
            </a:endParaRPr>
          </a:p>
        </p:txBody>
      </p:sp>
      <p:sp>
        <p:nvSpPr>
          <p:cNvPr id="4" name="Slide Number Placeholder 3"/>
          <p:cNvSpPr>
            <a:spLocks noGrp="1"/>
          </p:cNvSpPr>
          <p:nvPr>
            <p:ph type="sldNum" sz="quarter" idx="10"/>
          </p:nvPr>
        </p:nvSpPr>
        <p:spPr/>
        <p:txBody>
          <a:bodyPr/>
          <a:lstStyle/>
          <a:p>
            <a:fld id="{5B2812F2-5397-864C-B521-30C8E078907B}" type="slidenum">
              <a:rPr lang="en-IE" smtClean="0"/>
              <a:pPr/>
              <a:t>15</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739601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C96B10BF-5043-4129-8F90-873355CDFA52}" type="slidenum">
              <a:rPr lang="en-IE" smtClean="0"/>
              <a:pPr/>
              <a:t>16</a:t>
            </a:fld>
            <a:endParaRPr lang="en-I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lang="en-IE" dirty="0">
                <a:solidFill>
                  <a:schemeClr val="accent5">
                    <a:lumMod val="50000"/>
                  </a:schemeClr>
                </a:solidFill>
              </a:rPr>
              <a:t>As a researcher</a:t>
            </a:r>
            <a:r>
              <a:rPr lang="en-IE" baseline="0" dirty="0">
                <a:solidFill>
                  <a:schemeClr val="accent5">
                    <a:lumMod val="50000"/>
                  </a:schemeClr>
                </a:solidFill>
              </a:rPr>
              <a:t> it is important that you understand your skills and the number of ways that your skills can be applied.</a:t>
            </a:r>
            <a:endParaRPr lang="en-IE" dirty="0">
              <a:solidFill>
                <a:schemeClr val="accent5">
                  <a:lumMod val="50000"/>
                </a:schemeClr>
              </a:solidFill>
            </a:endParaRPr>
          </a:p>
          <a:p>
            <a:endParaRPr lang="en-IE" dirty="0"/>
          </a:p>
        </p:txBody>
      </p:sp>
      <p:sp>
        <p:nvSpPr>
          <p:cNvPr id="4" name="Slide Number Placeholder 3"/>
          <p:cNvSpPr>
            <a:spLocks noGrp="1"/>
          </p:cNvSpPr>
          <p:nvPr>
            <p:ph type="sldNum" sz="quarter" idx="10"/>
          </p:nvPr>
        </p:nvSpPr>
        <p:spPr/>
        <p:txBody>
          <a:bodyPr/>
          <a:lstStyle/>
          <a:p>
            <a:fld id="{5B2812F2-5397-864C-B521-30C8E078907B}" type="slidenum">
              <a:rPr lang="en-IE" smtClean="0"/>
              <a:pPr/>
              <a:t>17</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739601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a:t>Please take a look at this</a:t>
            </a:r>
            <a:r>
              <a:rPr lang="en-IE" baseline="0" dirty="0"/>
              <a:t> generic CV.  Now because it is a generic CV the content is also generic.  But I want look at the layout which is the recommended, standard layout.  First is Personal profile, a variation on your “elevator pitch”.  Next comes your Key Skills.  Now the first skills that you list would be those that correspond to the job advertisement that you are replying to.  The advertisement would have listed the required skills for the role and your CV must match that.  A real CV would have specific research skills near the top, these are skills that could apply to most researchers.  </a:t>
            </a:r>
            <a:endParaRPr lang="en-IE" dirty="0"/>
          </a:p>
        </p:txBody>
      </p:sp>
      <p:sp>
        <p:nvSpPr>
          <p:cNvPr id="4" name="Slide Number Placeholder 3"/>
          <p:cNvSpPr>
            <a:spLocks noGrp="1"/>
          </p:cNvSpPr>
          <p:nvPr>
            <p:ph type="sldNum" sz="quarter" idx="10"/>
          </p:nvPr>
        </p:nvSpPr>
        <p:spPr/>
        <p:txBody>
          <a:bodyPr/>
          <a:lstStyle/>
          <a:p>
            <a:fld id="{C96B10BF-5043-4129-8F90-873355CDFA52}" type="slidenum">
              <a:rPr lang="en-IE" smtClean="0"/>
              <a:pPr/>
              <a:t>18</a:t>
            </a:fld>
            <a:endParaRPr lang="en-I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endParaRPr lang="en-IE" dirty="0">
              <a:solidFill>
                <a:schemeClr val="accent5">
                  <a:lumMod val="50000"/>
                </a:schemeClr>
              </a:solidFill>
            </a:endParaRPr>
          </a:p>
        </p:txBody>
      </p:sp>
      <p:sp>
        <p:nvSpPr>
          <p:cNvPr id="4" name="Slide Number Placeholder 3"/>
          <p:cNvSpPr>
            <a:spLocks noGrp="1"/>
          </p:cNvSpPr>
          <p:nvPr>
            <p:ph type="sldNum" sz="quarter" idx="10"/>
          </p:nvPr>
        </p:nvSpPr>
        <p:spPr/>
        <p:txBody>
          <a:bodyPr/>
          <a:lstStyle/>
          <a:p>
            <a:fld id="{5B2812F2-5397-864C-B521-30C8E078907B}" type="slidenum">
              <a:rPr lang="en-IE" smtClean="0"/>
              <a:pPr/>
              <a:t>19</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739601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5B2812F2-5397-864C-B521-30C8E078907B}" type="slidenum">
              <a:rPr lang="en-IE" smtClean="0"/>
              <a:pPr/>
              <a:t>20</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739601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C96B10BF-5043-4129-8F90-873355CDFA52}" type="slidenum">
              <a:rPr lang="en-IE" smtClean="0"/>
              <a:pPr/>
              <a:t>3</a:t>
            </a:fld>
            <a:endParaRPr lang="en-I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endParaRPr lang="en-IE" dirty="0">
              <a:solidFill>
                <a:schemeClr val="accent5">
                  <a:lumMod val="50000"/>
                </a:schemeClr>
              </a:solidFill>
            </a:endParaRPr>
          </a:p>
          <a:p>
            <a:endParaRPr lang="en-IE" dirty="0"/>
          </a:p>
        </p:txBody>
      </p:sp>
      <p:sp>
        <p:nvSpPr>
          <p:cNvPr id="4" name="Slide Number Placeholder 3"/>
          <p:cNvSpPr>
            <a:spLocks noGrp="1"/>
          </p:cNvSpPr>
          <p:nvPr>
            <p:ph type="sldNum" sz="quarter" idx="10"/>
          </p:nvPr>
        </p:nvSpPr>
        <p:spPr/>
        <p:txBody>
          <a:bodyPr/>
          <a:lstStyle/>
          <a:p>
            <a:fld id="{5B2812F2-5397-864C-B521-30C8E078907B}" type="slidenum">
              <a:rPr lang="en-IE" smtClean="0"/>
              <a:pPr/>
              <a:t>21</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739601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endParaRPr lang="en-IE" dirty="0">
              <a:solidFill>
                <a:schemeClr val="accent5">
                  <a:lumMod val="50000"/>
                </a:schemeClr>
              </a:solidFill>
            </a:endParaRPr>
          </a:p>
        </p:txBody>
      </p:sp>
      <p:sp>
        <p:nvSpPr>
          <p:cNvPr id="4" name="Slide Number Placeholder 3"/>
          <p:cNvSpPr>
            <a:spLocks noGrp="1"/>
          </p:cNvSpPr>
          <p:nvPr>
            <p:ph type="sldNum" sz="quarter" idx="10"/>
          </p:nvPr>
        </p:nvSpPr>
        <p:spPr/>
        <p:txBody>
          <a:bodyPr/>
          <a:lstStyle/>
          <a:p>
            <a:fld id="{5B2812F2-5397-864C-B521-30C8E078907B}" type="slidenum">
              <a:rPr lang="en-IE" smtClean="0"/>
              <a:pPr/>
              <a:t>22</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739601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endParaRPr lang="en-IE" dirty="0">
              <a:solidFill>
                <a:schemeClr val="accent5">
                  <a:lumMod val="50000"/>
                </a:schemeClr>
              </a:solidFill>
            </a:endParaRPr>
          </a:p>
        </p:txBody>
      </p:sp>
      <p:sp>
        <p:nvSpPr>
          <p:cNvPr id="4" name="Slide Number Placeholder 3"/>
          <p:cNvSpPr>
            <a:spLocks noGrp="1"/>
          </p:cNvSpPr>
          <p:nvPr>
            <p:ph type="sldNum" sz="quarter" idx="10"/>
          </p:nvPr>
        </p:nvSpPr>
        <p:spPr/>
        <p:txBody>
          <a:bodyPr/>
          <a:lstStyle/>
          <a:p>
            <a:fld id="{5B2812F2-5397-864C-B521-30C8E078907B}" type="slidenum">
              <a:rPr lang="en-IE" smtClean="0"/>
              <a:pPr/>
              <a:t>23</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739601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endParaRPr lang="en-IE" dirty="0">
              <a:solidFill>
                <a:schemeClr val="accent5">
                  <a:lumMod val="50000"/>
                </a:schemeClr>
              </a:solidFill>
            </a:endParaRPr>
          </a:p>
        </p:txBody>
      </p:sp>
      <p:sp>
        <p:nvSpPr>
          <p:cNvPr id="4" name="Slide Number Placeholder 3"/>
          <p:cNvSpPr>
            <a:spLocks noGrp="1"/>
          </p:cNvSpPr>
          <p:nvPr>
            <p:ph type="sldNum" sz="quarter" idx="10"/>
          </p:nvPr>
        </p:nvSpPr>
        <p:spPr/>
        <p:txBody>
          <a:bodyPr/>
          <a:lstStyle/>
          <a:p>
            <a:fld id="{5B2812F2-5397-864C-B521-30C8E078907B}" type="slidenum">
              <a:rPr lang="en-IE" smtClean="0"/>
              <a:pPr/>
              <a:t>24</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739601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endParaRPr lang="en-IE" dirty="0">
              <a:solidFill>
                <a:schemeClr val="accent5">
                  <a:lumMod val="50000"/>
                </a:schemeClr>
              </a:solidFill>
            </a:endParaRPr>
          </a:p>
          <a:p>
            <a:endParaRPr lang="en-IE" dirty="0"/>
          </a:p>
        </p:txBody>
      </p:sp>
      <p:sp>
        <p:nvSpPr>
          <p:cNvPr id="4" name="Slide Number Placeholder 3"/>
          <p:cNvSpPr>
            <a:spLocks noGrp="1"/>
          </p:cNvSpPr>
          <p:nvPr>
            <p:ph type="sldNum" sz="quarter" idx="10"/>
          </p:nvPr>
        </p:nvSpPr>
        <p:spPr/>
        <p:txBody>
          <a:bodyPr/>
          <a:lstStyle/>
          <a:p>
            <a:fld id="{5B2812F2-5397-864C-B521-30C8E078907B}" type="slidenum">
              <a:rPr lang="en-IE" smtClean="0"/>
              <a:pPr/>
              <a:t>25</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739601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a:t>This is what it would look like and it should help clarify your thinking..</a:t>
            </a:r>
          </a:p>
        </p:txBody>
      </p:sp>
      <p:sp>
        <p:nvSpPr>
          <p:cNvPr id="4" name="Slide Number Placeholder 3"/>
          <p:cNvSpPr>
            <a:spLocks noGrp="1"/>
          </p:cNvSpPr>
          <p:nvPr>
            <p:ph type="sldNum" sz="quarter" idx="10"/>
          </p:nvPr>
        </p:nvSpPr>
        <p:spPr/>
        <p:txBody>
          <a:bodyPr/>
          <a:lstStyle/>
          <a:p>
            <a:fld id="{C96B10BF-5043-4129-8F90-873355CDFA52}" type="slidenum">
              <a:rPr lang="en-IE" smtClean="0"/>
              <a:pPr/>
              <a:t>26</a:t>
            </a:fld>
            <a:endParaRPr lang="en-I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C96B10BF-5043-4129-8F90-873355CDFA52}" type="slidenum">
              <a:rPr lang="en-IE" smtClean="0"/>
              <a:pPr/>
              <a:t>27</a:t>
            </a:fld>
            <a:endParaRPr lang="en-I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a:t>The skills lists should be added every</a:t>
            </a:r>
            <a:r>
              <a:rPr lang="en-IE" baseline="0" dirty="0"/>
              <a:t> time you complete new training </a:t>
            </a:r>
            <a:endParaRPr lang="en-IE" dirty="0"/>
          </a:p>
        </p:txBody>
      </p:sp>
      <p:sp>
        <p:nvSpPr>
          <p:cNvPr id="4" name="Slide Number Placeholder 3"/>
          <p:cNvSpPr>
            <a:spLocks noGrp="1"/>
          </p:cNvSpPr>
          <p:nvPr>
            <p:ph type="sldNum" sz="quarter" idx="10"/>
          </p:nvPr>
        </p:nvSpPr>
        <p:spPr/>
        <p:txBody>
          <a:bodyPr/>
          <a:lstStyle/>
          <a:p>
            <a:fld id="{C96B10BF-5043-4129-8F90-873355CDFA52}" type="slidenum">
              <a:rPr lang="en-IE" smtClean="0"/>
              <a:pPr/>
              <a:t>28</a:t>
            </a:fld>
            <a:endParaRPr lang="en-I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C96B10BF-5043-4129-8F90-873355CDFA52}" type="slidenum">
              <a:rPr lang="en-IE" smtClean="0"/>
              <a:pPr/>
              <a:t>29</a:t>
            </a:fld>
            <a:endParaRPr lang="en-IE"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lang="en-IE" dirty="0">
                <a:solidFill>
                  <a:schemeClr val="accent5">
                    <a:lumMod val="50000"/>
                  </a:schemeClr>
                </a:solidFill>
              </a:rPr>
              <a:t>Your interests</a:t>
            </a:r>
            <a:r>
              <a:rPr lang="en-IE" baseline="0" dirty="0">
                <a:solidFill>
                  <a:schemeClr val="accent5">
                    <a:lumMod val="50000"/>
                  </a:schemeClr>
                </a:solidFill>
              </a:rPr>
              <a:t> are your passions.  The things that get you out of bed in the morning.  These are the areas that fascinate and intrigue you.  Ideally you want your career to reflect your passions.  It logically follows that if you work at something you enjoy, you are educated and trained to do it, you should be very good at it and will be financially compensated accordingly.</a:t>
            </a:r>
          </a:p>
          <a:p>
            <a:pPr marL="182563" marR="0" lvl="0" indent="-182563" algn="l" defTabSz="914400" rtl="0" eaLnBrk="1" fontAlgn="auto" latinLnBrk="0" hangingPunct="1">
              <a:lnSpc>
                <a:spcPct val="100000"/>
              </a:lnSpc>
              <a:spcBef>
                <a:spcPts val="0"/>
              </a:spcBef>
              <a:spcAft>
                <a:spcPts val="0"/>
              </a:spcAft>
              <a:buClrTx/>
              <a:buSzTx/>
              <a:buFontTx/>
              <a:buNone/>
              <a:tabLst/>
              <a:defRPr/>
            </a:pPr>
            <a:r>
              <a:rPr lang="en-IE" baseline="0" dirty="0">
                <a:solidFill>
                  <a:schemeClr val="accent5">
                    <a:lumMod val="50000"/>
                  </a:schemeClr>
                </a:solidFill>
              </a:rPr>
              <a:t>Your values are your anchors and your core beliefs.  If possible you do not want to be in a professional environment that is in conflict with your values as it has proven to be stressful, unhealthy and </a:t>
            </a:r>
            <a:r>
              <a:rPr lang="en-IE" baseline="0" dirty="0" err="1">
                <a:solidFill>
                  <a:schemeClr val="accent5">
                    <a:lumMod val="50000"/>
                  </a:schemeClr>
                </a:solidFill>
              </a:rPr>
              <a:t>demotivating</a:t>
            </a:r>
            <a:r>
              <a:rPr lang="en-IE" baseline="0" dirty="0">
                <a:solidFill>
                  <a:schemeClr val="accent5">
                    <a:lumMod val="50000"/>
                  </a:schemeClr>
                </a:solidFill>
              </a:rPr>
              <a:t>.  Apart from working in direct conflict with your values sometimes a more common situation is to have conflicting values.  For example, you might consider yourself environmentally conscious and responsible to the point of it being an important value to you.  However, you might also place a high personal value on having a good standard of living and getting a salary that will ensure that standard of living.  Then you might find yourself with a well-paid job working for a company with a terrible environmental record.  The golden handcuffs.  So instead of just doing your work like every day you end up having a lot of internal dialogues.</a:t>
            </a:r>
            <a:endParaRPr lang="en-IE" dirty="0">
              <a:solidFill>
                <a:schemeClr val="accent5">
                  <a:lumMod val="50000"/>
                </a:schemeClr>
              </a:solidFill>
            </a:endParaRPr>
          </a:p>
          <a:p>
            <a:endParaRPr lang="en-IE" dirty="0"/>
          </a:p>
        </p:txBody>
      </p:sp>
      <p:sp>
        <p:nvSpPr>
          <p:cNvPr id="4" name="Slide Number Placeholder 3"/>
          <p:cNvSpPr>
            <a:spLocks noGrp="1"/>
          </p:cNvSpPr>
          <p:nvPr>
            <p:ph type="sldNum" sz="quarter" idx="10"/>
          </p:nvPr>
        </p:nvSpPr>
        <p:spPr/>
        <p:txBody>
          <a:bodyPr/>
          <a:lstStyle/>
          <a:p>
            <a:fld id="{5B2812F2-5397-864C-B521-30C8E078907B}" type="slidenum">
              <a:rPr lang="en-IE" smtClean="0"/>
              <a:pPr/>
              <a:t>30</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739601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C96B10BF-5043-4129-8F90-873355CDFA52}" type="slidenum">
              <a:rPr lang="en-IE" smtClean="0"/>
              <a:pPr/>
              <a:t>4</a:t>
            </a:fld>
            <a:endParaRPr lang="en-IE"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lang="en-IE" dirty="0">
                <a:solidFill>
                  <a:schemeClr val="accent5">
                    <a:lumMod val="50000"/>
                  </a:schemeClr>
                </a:solidFill>
              </a:rPr>
              <a:t>You</a:t>
            </a:r>
            <a:r>
              <a:rPr lang="en-IE" baseline="0" dirty="0">
                <a:solidFill>
                  <a:schemeClr val="accent5">
                    <a:lumMod val="50000"/>
                  </a:schemeClr>
                </a:solidFill>
              </a:rPr>
              <a:t> can say similar things about personality.  Again if your are an introverted person and your job requires you to be an extrovert, or vice-versa, that can be a big problem.  When you speak to people who are really unhappy in their job and feel trapped, they usually speak about having few choices or options, for various circumstances or reasons.  And it does not matter if they are at the top of the pay scale or the bottom, it’s the same experience.  Like I said earlier</a:t>
            </a:r>
            <a:r>
              <a:rPr lang="en-IE" baseline="0" dirty="0">
                <a:solidFill>
                  <a:schemeClr val="tx1"/>
                </a:solidFill>
              </a:rPr>
              <a:t>, this</a:t>
            </a:r>
            <a:r>
              <a:rPr lang="en-IE" dirty="0"/>
              <a:t> is all about enabling</a:t>
            </a:r>
            <a:r>
              <a:rPr lang="en-IE" baseline="0" dirty="0"/>
              <a:t> researchers to provide themselves with choices, opportunities and options. </a:t>
            </a:r>
            <a:r>
              <a:rPr lang="en-IE" sz="1200" kern="1200" dirty="0">
                <a:solidFill>
                  <a:schemeClr val="tx1"/>
                </a:solidFill>
                <a:latin typeface="+mn-lt"/>
                <a:ea typeface="+mn-ea"/>
                <a:cs typeface="+mn-cs"/>
              </a:rPr>
              <a:t>There are many similar free personality tests available online.  This is not a diagnostic personality instrument but merely another indicator to be used for possible career choices.  These online tools save</a:t>
            </a:r>
            <a:r>
              <a:rPr lang="en-IE" sz="1200" kern="1200" baseline="0" dirty="0">
                <a:solidFill>
                  <a:schemeClr val="tx1"/>
                </a:solidFill>
                <a:latin typeface="+mn-lt"/>
                <a:ea typeface="+mn-ea"/>
                <a:cs typeface="+mn-cs"/>
              </a:rPr>
              <a:t> time for everybody, especially the researcher.</a:t>
            </a:r>
            <a:endParaRPr lang="en-IE" sz="1200" kern="1200" dirty="0">
              <a:solidFill>
                <a:schemeClr val="tx1"/>
              </a:solidFill>
              <a:latin typeface="+mn-lt"/>
              <a:ea typeface="+mn-ea"/>
              <a:cs typeface="+mn-cs"/>
            </a:endParaRPr>
          </a:p>
          <a:p>
            <a:pPr marL="182563" marR="0" lvl="0" indent="-182563" algn="l" defTabSz="914400" rtl="0" eaLnBrk="1" fontAlgn="auto" latinLnBrk="0" hangingPunct="1">
              <a:lnSpc>
                <a:spcPct val="100000"/>
              </a:lnSpc>
              <a:spcBef>
                <a:spcPts val="0"/>
              </a:spcBef>
              <a:spcAft>
                <a:spcPts val="0"/>
              </a:spcAft>
              <a:buClrTx/>
              <a:buSzTx/>
              <a:buFontTx/>
              <a:buNone/>
              <a:tabLst/>
              <a:defRPr/>
            </a:pPr>
            <a:endParaRPr lang="en-IE" dirty="0">
              <a:solidFill>
                <a:schemeClr val="accent5">
                  <a:lumMod val="50000"/>
                </a:schemeClr>
              </a:solidFill>
            </a:endParaRPr>
          </a:p>
          <a:p>
            <a:endParaRPr lang="en-IE" dirty="0"/>
          </a:p>
        </p:txBody>
      </p:sp>
      <p:sp>
        <p:nvSpPr>
          <p:cNvPr id="4" name="Slide Number Placeholder 3"/>
          <p:cNvSpPr>
            <a:spLocks noGrp="1"/>
          </p:cNvSpPr>
          <p:nvPr>
            <p:ph type="sldNum" sz="quarter" idx="10"/>
          </p:nvPr>
        </p:nvSpPr>
        <p:spPr/>
        <p:txBody>
          <a:bodyPr/>
          <a:lstStyle/>
          <a:p>
            <a:fld id="{5B2812F2-5397-864C-B521-30C8E078907B}" type="slidenum">
              <a:rPr lang="en-IE" smtClean="0"/>
              <a:pPr/>
              <a:t>32</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739601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endParaRPr lang="en-IE" dirty="0">
              <a:solidFill>
                <a:schemeClr val="accent5">
                  <a:lumMod val="50000"/>
                </a:schemeClr>
              </a:solidFill>
            </a:endParaRPr>
          </a:p>
          <a:p>
            <a:endParaRPr lang="en-IE" dirty="0"/>
          </a:p>
        </p:txBody>
      </p:sp>
      <p:sp>
        <p:nvSpPr>
          <p:cNvPr id="4" name="Slide Number Placeholder 3"/>
          <p:cNvSpPr>
            <a:spLocks noGrp="1"/>
          </p:cNvSpPr>
          <p:nvPr>
            <p:ph type="sldNum" sz="quarter" idx="10"/>
          </p:nvPr>
        </p:nvSpPr>
        <p:spPr/>
        <p:txBody>
          <a:bodyPr/>
          <a:lstStyle/>
          <a:p>
            <a:fld id="{5B2812F2-5397-864C-B521-30C8E078907B}" type="slidenum">
              <a:rPr lang="en-IE" smtClean="0"/>
              <a:pPr/>
              <a:t>33</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7396012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B2812F2-5397-864C-B521-30C8E078907B}" type="slidenum">
              <a:rPr lang="en-IE" smtClean="0"/>
              <a:pPr/>
              <a:t>34</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739601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lang="en-IE" dirty="0">
                <a:solidFill>
                  <a:schemeClr val="accent5">
                    <a:lumMod val="50000"/>
                  </a:schemeClr>
                </a:solidFill>
              </a:rPr>
              <a:t>Usually there is a lot of consistency in the indicators. </a:t>
            </a:r>
            <a:r>
              <a:rPr lang="en-IE" sz="1200" kern="1200" dirty="0">
                <a:solidFill>
                  <a:schemeClr val="tx1"/>
                </a:solidFill>
                <a:latin typeface="+mn-lt"/>
                <a:ea typeface="+mn-ea"/>
                <a:cs typeface="+mn-cs"/>
              </a:rPr>
              <a:t>This is a tremendous amount of information that should be of huge benefit to informing the researcher’s decision making.  There is usually a consistency in these numerous indicators that point the researcher in a general, if not more specific, direction.</a:t>
            </a:r>
            <a:endParaRPr lang="en-IE" dirty="0"/>
          </a:p>
          <a:p>
            <a:pPr marL="182563" marR="0" lvl="0" indent="-182563" algn="l" defTabSz="914400" rtl="0" eaLnBrk="1" fontAlgn="auto" latinLnBrk="0" hangingPunct="1">
              <a:lnSpc>
                <a:spcPct val="100000"/>
              </a:lnSpc>
              <a:spcBef>
                <a:spcPts val="0"/>
              </a:spcBef>
              <a:spcAft>
                <a:spcPts val="0"/>
              </a:spcAft>
              <a:buClrTx/>
              <a:buSzTx/>
              <a:buFontTx/>
              <a:buNone/>
              <a:tabLst/>
              <a:defRPr/>
            </a:pPr>
            <a:endParaRPr lang="en-IE" dirty="0">
              <a:solidFill>
                <a:schemeClr val="accent5">
                  <a:lumMod val="50000"/>
                </a:schemeClr>
              </a:solidFill>
            </a:endParaRPr>
          </a:p>
          <a:p>
            <a:endParaRPr lang="en-IE" dirty="0"/>
          </a:p>
        </p:txBody>
      </p:sp>
      <p:sp>
        <p:nvSpPr>
          <p:cNvPr id="4" name="Slide Number Placeholder 3"/>
          <p:cNvSpPr>
            <a:spLocks noGrp="1"/>
          </p:cNvSpPr>
          <p:nvPr>
            <p:ph type="sldNum" sz="quarter" idx="10"/>
          </p:nvPr>
        </p:nvSpPr>
        <p:spPr/>
        <p:txBody>
          <a:bodyPr/>
          <a:lstStyle/>
          <a:p>
            <a:fld id="{5B2812F2-5397-864C-B521-30C8E078907B}" type="slidenum">
              <a:rPr lang="en-IE" smtClean="0"/>
              <a:pPr/>
              <a:t>35</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7396012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endParaRPr lang="en-IE" dirty="0">
              <a:solidFill>
                <a:schemeClr val="accent5">
                  <a:lumMod val="50000"/>
                </a:schemeClr>
              </a:solidFill>
            </a:endParaRPr>
          </a:p>
          <a:p>
            <a:endParaRPr lang="en-IE" dirty="0"/>
          </a:p>
        </p:txBody>
      </p:sp>
      <p:sp>
        <p:nvSpPr>
          <p:cNvPr id="4" name="Slide Number Placeholder 3"/>
          <p:cNvSpPr>
            <a:spLocks noGrp="1"/>
          </p:cNvSpPr>
          <p:nvPr>
            <p:ph type="sldNum" sz="quarter" idx="10"/>
          </p:nvPr>
        </p:nvSpPr>
        <p:spPr/>
        <p:txBody>
          <a:bodyPr/>
          <a:lstStyle/>
          <a:p>
            <a:fld id="{5B2812F2-5397-864C-B521-30C8E078907B}" type="slidenum">
              <a:rPr lang="en-IE" smtClean="0"/>
              <a:pPr/>
              <a:t>36</a:t>
            </a:fld>
            <a:endParaRPr lang="en-IE" dirty="0"/>
          </a:p>
        </p:txBody>
      </p:sp>
      <p:sp>
        <p:nvSpPr>
          <p:cNvPr id="5" name="Header Placeholder 4"/>
          <p:cNvSpPr>
            <a:spLocks noGrp="1"/>
          </p:cNvSpPr>
          <p:nvPr>
            <p:ph type="hdr" sz="quarter" idx="11"/>
          </p:nvPr>
        </p:nvSpPr>
        <p:spPr/>
        <p:txBody>
          <a:bodyPr/>
          <a:lstStyle/>
          <a:p>
            <a:endParaRPr lang="en-IE"/>
          </a:p>
        </p:txBody>
      </p:sp>
    </p:spTree>
    <p:extLst>
      <p:ext uri="{BB962C8B-B14F-4D97-AF65-F5344CB8AC3E}">
        <p14:creationId xmlns:p14="http://schemas.microsoft.com/office/powerpoint/2010/main" val="27396012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endParaRPr lang="en-IE" dirty="0">
              <a:solidFill>
                <a:schemeClr val="accent5">
                  <a:lumMod val="50000"/>
                </a:schemeClr>
              </a:solidFill>
            </a:endParaRPr>
          </a:p>
          <a:p>
            <a:endParaRPr lang="en-IE" dirty="0"/>
          </a:p>
        </p:txBody>
      </p:sp>
      <p:sp>
        <p:nvSpPr>
          <p:cNvPr id="4" name="Slide Number Placeholder 3"/>
          <p:cNvSpPr>
            <a:spLocks noGrp="1"/>
          </p:cNvSpPr>
          <p:nvPr>
            <p:ph type="sldNum" sz="quarter" idx="10"/>
          </p:nvPr>
        </p:nvSpPr>
        <p:spPr/>
        <p:txBody>
          <a:bodyPr/>
          <a:lstStyle/>
          <a:p>
            <a:fld id="{5B2812F2-5397-864C-B521-30C8E078907B}" type="slidenum">
              <a:rPr lang="en-IE" smtClean="0"/>
              <a:pPr/>
              <a:t>37</a:t>
            </a:fld>
            <a:endParaRPr lang="en-IE" dirty="0"/>
          </a:p>
        </p:txBody>
      </p:sp>
      <p:sp>
        <p:nvSpPr>
          <p:cNvPr id="5" name="Header Placeholder 4"/>
          <p:cNvSpPr>
            <a:spLocks noGrp="1"/>
          </p:cNvSpPr>
          <p:nvPr>
            <p:ph type="hdr" sz="quarter" idx="11"/>
          </p:nvPr>
        </p:nvSpPr>
        <p:spPr/>
        <p:txBody>
          <a:bodyPr/>
          <a:lstStyle/>
          <a:p>
            <a:endParaRPr lang="en-IE"/>
          </a:p>
        </p:txBody>
      </p:sp>
    </p:spTree>
    <p:extLst>
      <p:ext uri="{BB962C8B-B14F-4D97-AF65-F5344CB8AC3E}">
        <p14:creationId xmlns:p14="http://schemas.microsoft.com/office/powerpoint/2010/main" val="27396012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endParaRPr lang="en-IE" dirty="0">
              <a:solidFill>
                <a:schemeClr val="accent5">
                  <a:lumMod val="50000"/>
                </a:schemeClr>
              </a:solidFill>
            </a:endParaRPr>
          </a:p>
          <a:p>
            <a:r>
              <a:rPr lang="en-IE" dirty="0"/>
              <a:t>E Booklet Review</a:t>
            </a:r>
          </a:p>
          <a:p>
            <a:endParaRPr lang="en-IE" dirty="0"/>
          </a:p>
        </p:txBody>
      </p:sp>
      <p:sp>
        <p:nvSpPr>
          <p:cNvPr id="4" name="Slide Number Placeholder 3"/>
          <p:cNvSpPr>
            <a:spLocks noGrp="1"/>
          </p:cNvSpPr>
          <p:nvPr>
            <p:ph type="sldNum" sz="quarter" idx="10"/>
          </p:nvPr>
        </p:nvSpPr>
        <p:spPr/>
        <p:txBody>
          <a:bodyPr/>
          <a:lstStyle/>
          <a:p>
            <a:fld id="{5B2812F2-5397-864C-B521-30C8E078907B}" type="slidenum">
              <a:rPr lang="en-IE" smtClean="0"/>
              <a:pPr/>
              <a:t>38</a:t>
            </a:fld>
            <a:endParaRPr lang="en-IE" dirty="0"/>
          </a:p>
        </p:txBody>
      </p:sp>
      <p:sp>
        <p:nvSpPr>
          <p:cNvPr id="5" name="Header Placeholder 4"/>
          <p:cNvSpPr>
            <a:spLocks noGrp="1"/>
          </p:cNvSpPr>
          <p:nvPr>
            <p:ph type="hdr" sz="quarter" idx="11"/>
          </p:nvPr>
        </p:nvSpPr>
        <p:spPr/>
        <p:txBody>
          <a:bodyPr/>
          <a:lstStyle/>
          <a:p>
            <a:endParaRPr lang="en-IE"/>
          </a:p>
        </p:txBody>
      </p:sp>
    </p:spTree>
    <p:extLst>
      <p:ext uri="{BB962C8B-B14F-4D97-AF65-F5344CB8AC3E}">
        <p14:creationId xmlns:p14="http://schemas.microsoft.com/office/powerpoint/2010/main" val="27396012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solidFill>
                  <a:schemeClr val="accent5">
                    <a:lumMod val="50000"/>
                  </a:schemeClr>
                </a:solidFill>
              </a:rPr>
              <a:t>10 Career Paths</a:t>
            </a:r>
            <a:r>
              <a:rPr lang="en-IE" baseline="0" dirty="0">
                <a:solidFill>
                  <a:schemeClr val="accent5">
                    <a:lumMod val="50000"/>
                  </a:schemeClr>
                </a:solidFill>
              </a:rPr>
              <a:t> for PhDs.  </a:t>
            </a:r>
            <a:r>
              <a:rPr lang="en-IE" dirty="0">
                <a:solidFill>
                  <a:schemeClr val="accent5">
                    <a:lumMod val="50000"/>
                  </a:schemeClr>
                </a:solidFill>
              </a:rPr>
              <a:t>Using your research skills outside of academia,</a:t>
            </a:r>
            <a:r>
              <a:rPr lang="en-IE" baseline="0" dirty="0">
                <a:solidFill>
                  <a:schemeClr val="accent5">
                    <a:lumMod val="50000"/>
                  </a:schemeClr>
                </a:solidFill>
              </a:rPr>
              <a:t> developing an international perspective, the important communications skills and how to prepare to move your employment into another sector.  Helps you to do a quick skills audit so that you can surprise yourself by how many transferrable skills that you have.  As you can see, this tool was developed in the UK and some of the wording and content is UK-centric but it is still a very helpful tool.</a:t>
            </a:r>
            <a:endParaRPr lang="en-IE" dirty="0">
              <a:solidFill>
                <a:schemeClr val="accent5">
                  <a:lumMod val="50000"/>
                </a:schemeClr>
              </a:solidFill>
            </a:endParaRPr>
          </a:p>
          <a:p>
            <a:endParaRPr lang="en-IE" dirty="0"/>
          </a:p>
        </p:txBody>
      </p:sp>
      <p:sp>
        <p:nvSpPr>
          <p:cNvPr id="4" name="Slide Number Placeholder 3"/>
          <p:cNvSpPr>
            <a:spLocks noGrp="1"/>
          </p:cNvSpPr>
          <p:nvPr>
            <p:ph type="sldNum" sz="quarter" idx="10"/>
          </p:nvPr>
        </p:nvSpPr>
        <p:spPr/>
        <p:txBody>
          <a:bodyPr/>
          <a:lstStyle/>
          <a:p>
            <a:fld id="{5B2812F2-5397-864C-B521-30C8E078907B}" type="slidenum">
              <a:rPr lang="en-IE" smtClean="0"/>
              <a:pPr/>
              <a:t>39</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7396012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lang="en-IE" sz="1200" kern="1200" dirty="0">
                <a:solidFill>
                  <a:schemeClr val="tx1"/>
                </a:solidFill>
                <a:latin typeface="+mn-lt"/>
                <a:ea typeface="+mn-ea"/>
                <a:cs typeface="+mn-cs"/>
              </a:rPr>
              <a:t>Designed for PhD’s or early career researchers thinking of a career outside of academia and want to know the types of job opportunities open to researchers.  Contains information on using researcher skills outside of academia, transferring your skills outside of academia, relevant case studies, 10 alternative career paths, working in other sectors.  </a:t>
            </a:r>
          </a:p>
          <a:p>
            <a:pPr marL="182563" marR="0" lvl="0" indent="-182563" algn="l" defTabSz="914400" rtl="0" eaLnBrk="1" fontAlgn="auto" latinLnBrk="0" hangingPunct="1">
              <a:lnSpc>
                <a:spcPct val="100000"/>
              </a:lnSpc>
              <a:spcBef>
                <a:spcPts val="0"/>
              </a:spcBef>
              <a:spcAft>
                <a:spcPts val="0"/>
              </a:spcAft>
              <a:buClrTx/>
              <a:buSzTx/>
              <a:buFontTx/>
              <a:buNone/>
              <a:tabLst/>
              <a:defRPr/>
            </a:pPr>
            <a:endParaRPr lang="en-IE" dirty="0">
              <a:solidFill>
                <a:schemeClr val="accent5">
                  <a:lumMod val="50000"/>
                </a:schemeClr>
              </a:solidFill>
            </a:endParaRPr>
          </a:p>
          <a:p>
            <a:endParaRPr lang="en-IE" dirty="0"/>
          </a:p>
        </p:txBody>
      </p:sp>
      <p:sp>
        <p:nvSpPr>
          <p:cNvPr id="4" name="Slide Number Placeholder 3"/>
          <p:cNvSpPr>
            <a:spLocks noGrp="1"/>
          </p:cNvSpPr>
          <p:nvPr>
            <p:ph type="sldNum" sz="quarter" idx="10"/>
          </p:nvPr>
        </p:nvSpPr>
        <p:spPr/>
        <p:txBody>
          <a:bodyPr/>
          <a:lstStyle/>
          <a:p>
            <a:fld id="{5B2812F2-5397-864C-B521-30C8E078907B}" type="slidenum">
              <a:rPr lang="en-IE" smtClean="0"/>
              <a:pPr/>
              <a:t>40</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7396012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endParaRPr lang="en-IE" dirty="0">
              <a:solidFill>
                <a:schemeClr val="accent5">
                  <a:lumMod val="50000"/>
                </a:schemeClr>
              </a:solidFill>
            </a:endParaRPr>
          </a:p>
          <a:p>
            <a:endParaRPr lang="en-IE" dirty="0"/>
          </a:p>
        </p:txBody>
      </p:sp>
      <p:sp>
        <p:nvSpPr>
          <p:cNvPr id="4" name="Slide Number Placeholder 3"/>
          <p:cNvSpPr>
            <a:spLocks noGrp="1"/>
          </p:cNvSpPr>
          <p:nvPr>
            <p:ph type="sldNum" sz="quarter" idx="10"/>
          </p:nvPr>
        </p:nvSpPr>
        <p:spPr/>
        <p:txBody>
          <a:bodyPr/>
          <a:lstStyle/>
          <a:p>
            <a:fld id="{5B2812F2-5397-864C-B521-30C8E078907B}" type="slidenum">
              <a:rPr lang="en-IE" smtClean="0"/>
              <a:pPr/>
              <a:t>41</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739601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AECAD620-B6F6-475F-99F6-70D3D5CC5908}" type="slidenum">
              <a:rPr lang="en-US" smtClean="0"/>
              <a:pPr/>
              <a:t>5</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endParaRPr lang="en-IE" dirty="0">
              <a:solidFill>
                <a:schemeClr val="accent5">
                  <a:lumMod val="50000"/>
                </a:schemeClr>
              </a:solidFill>
            </a:endParaRPr>
          </a:p>
          <a:p>
            <a:endParaRPr lang="en-IE" dirty="0"/>
          </a:p>
        </p:txBody>
      </p:sp>
      <p:sp>
        <p:nvSpPr>
          <p:cNvPr id="4" name="Slide Number Placeholder 3"/>
          <p:cNvSpPr>
            <a:spLocks noGrp="1"/>
          </p:cNvSpPr>
          <p:nvPr>
            <p:ph type="sldNum" sz="quarter" idx="10"/>
          </p:nvPr>
        </p:nvSpPr>
        <p:spPr/>
        <p:txBody>
          <a:bodyPr/>
          <a:lstStyle/>
          <a:p>
            <a:fld id="{5B2812F2-5397-864C-B521-30C8E078907B}" type="slidenum">
              <a:rPr lang="en-IE" smtClean="0"/>
              <a:pPr/>
              <a:t>42</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7396012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endParaRPr lang="en-IE" dirty="0">
              <a:solidFill>
                <a:schemeClr val="accent5">
                  <a:lumMod val="50000"/>
                </a:schemeClr>
              </a:solidFill>
            </a:endParaRPr>
          </a:p>
          <a:p>
            <a:endParaRPr lang="en-IE" dirty="0"/>
          </a:p>
        </p:txBody>
      </p:sp>
      <p:sp>
        <p:nvSpPr>
          <p:cNvPr id="4" name="Slide Number Placeholder 3"/>
          <p:cNvSpPr>
            <a:spLocks noGrp="1"/>
          </p:cNvSpPr>
          <p:nvPr>
            <p:ph type="sldNum" sz="quarter" idx="10"/>
          </p:nvPr>
        </p:nvSpPr>
        <p:spPr/>
        <p:txBody>
          <a:bodyPr/>
          <a:lstStyle/>
          <a:p>
            <a:fld id="{5B2812F2-5397-864C-B521-30C8E078907B}" type="slidenum">
              <a:rPr lang="en-IE" smtClean="0"/>
              <a:pPr/>
              <a:t>43</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7396012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C96B10BF-5043-4129-8F90-873355CDFA52}" type="slidenum">
              <a:rPr lang="en-IE" smtClean="0"/>
              <a:pPr/>
              <a:t>44</a:t>
            </a:fld>
            <a:endParaRPr lang="en-I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IE" sz="1200" kern="1200" dirty="0">
                <a:solidFill>
                  <a:schemeClr val="tx1"/>
                </a:solidFill>
                <a:latin typeface="+mn-lt"/>
                <a:ea typeface="+mn-ea"/>
                <a:cs typeface="+mn-cs"/>
              </a:rPr>
              <a:t>Once the researcher decides upon a general career path they will need to draw up an action plan, itemising short and long term goals.  The goals will detail (as much as possible) all identified/required training and the desired sequential career steps.  </a:t>
            </a:r>
          </a:p>
          <a:p>
            <a:r>
              <a:rPr lang="en-IE" sz="1200" i="1" kern="1200" dirty="0">
                <a:solidFill>
                  <a:schemeClr val="tx1"/>
                </a:solidFill>
                <a:latin typeface="+mn-lt"/>
                <a:ea typeface="+mn-ea"/>
                <a:cs typeface="+mn-cs"/>
              </a:rPr>
              <a:t>The 5-Minute Career Action Plan </a:t>
            </a:r>
            <a:r>
              <a:rPr lang="en-IE" sz="1200" kern="1200" dirty="0">
                <a:solidFill>
                  <a:schemeClr val="tx1"/>
                </a:solidFill>
                <a:latin typeface="+mn-lt"/>
                <a:ea typeface="+mn-ea"/>
                <a:cs typeface="+mn-cs"/>
              </a:rPr>
              <a:t>is an excellent resource that focuses the mind of the researcher on the important questions that inform an action plan. </a:t>
            </a:r>
          </a:p>
          <a:p>
            <a:r>
              <a:rPr lang="en-IE" sz="1200" i="1" kern="1200" dirty="0">
                <a:solidFill>
                  <a:schemeClr val="tx1"/>
                </a:solidFill>
                <a:latin typeface="+mn-lt"/>
                <a:ea typeface="+mn-ea"/>
                <a:cs typeface="+mn-cs"/>
              </a:rPr>
              <a:t>My IDP-Science Careers</a:t>
            </a:r>
            <a:r>
              <a:rPr lang="en-IE" sz="1200" kern="1200" dirty="0">
                <a:solidFill>
                  <a:schemeClr val="tx1"/>
                </a:solidFill>
                <a:latin typeface="+mn-lt"/>
                <a:ea typeface="+mn-ea"/>
                <a:cs typeface="+mn-cs"/>
              </a:rPr>
              <a:t> provides practical advice and templates for goal setting and planning.</a:t>
            </a:r>
          </a:p>
          <a:p>
            <a:pPr marL="182563" marR="0" lvl="0" indent="-182563" algn="l" defTabSz="914400" rtl="0" eaLnBrk="1" fontAlgn="auto" latinLnBrk="0" hangingPunct="1">
              <a:lnSpc>
                <a:spcPct val="100000"/>
              </a:lnSpc>
              <a:spcBef>
                <a:spcPts val="0"/>
              </a:spcBef>
              <a:spcAft>
                <a:spcPts val="0"/>
              </a:spcAft>
              <a:buClrTx/>
              <a:buSzTx/>
              <a:buFontTx/>
              <a:buNone/>
              <a:tabLst/>
              <a:defRPr/>
            </a:pPr>
            <a:endParaRPr lang="en-IE" dirty="0">
              <a:solidFill>
                <a:schemeClr val="accent5">
                  <a:lumMod val="50000"/>
                </a:schemeClr>
              </a:solidFill>
            </a:endParaRPr>
          </a:p>
          <a:p>
            <a:endParaRPr lang="en-IE" dirty="0"/>
          </a:p>
        </p:txBody>
      </p:sp>
      <p:sp>
        <p:nvSpPr>
          <p:cNvPr id="4" name="Slide Number Placeholder 3"/>
          <p:cNvSpPr>
            <a:spLocks noGrp="1"/>
          </p:cNvSpPr>
          <p:nvPr>
            <p:ph type="sldNum" sz="quarter" idx="10"/>
          </p:nvPr>
        </p:nvSpPr>
        <p:spPr/>
        <p:txBody>
          <a:bodyPr/>
          <a:lstStyle/>
          <a:p>
            <a:fld id="{5B2812F2-5397-864C-B521-30C8E078907B}" type="slidenum">
              <a:rPr lang="en-IE" smtClean="0"/>
              <a:pPr/>
              <a:t>45</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7396012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endParaRPr lang="en-IE" dirty="0">
              <a:solidFill>
                <a:schemeClr val="accent5">
                  <a:lumMod val="50000"/>
                </a:schemeClr>
              </a:solidFill>
            </a:endParaRPr>
          </a:p>
          <a:p>
            <a:r>
              <a:rPr lang="en-IE" dirty="0"/>
              <a:t>Here we have</a:t>
            </a:r>
            <a:r>
              <a:rPr lang="en-IE" baseline="0" dirty="0"/>
              <a:t> an example of a Career Action Plan.  There are many different designs available online and I have not found one that would apply to all researchers.  If you are looking for a template just search online in </a:t>
            </a:r>
            <a:r>
              <a:rPr lang="en-IE" baseline="0" dirty="0" err="1"/>
              <a:t>google</a:t>
            </a:r>
            <a:r>
              <a:rPr lang="en-IE" baseline="0" dirty="0"/>
              <a:t> images and you will see many different templates.  You can choose one that you like or adapt one of them to suit your individual circumstances.</a:t>
            </a:r>
            <a:endParaRPr lang="en-IE" dirty="0"/>
          </a:p>
        </p:txBody>
      </p:sp>
      <p:sp>
        <p:nvSpPr>
          <p:cNvPr id="4" name="Slide Number Placeholder 3"/>
          <p:cNvSpPr>
            <a:spLocks noGrp="1"/>
          </p:cNvSpPr>
          <p:nvPr>
            <p:ph type="sldNum" sz="quarter" idx="10"/>
          </p:nvPr>
        </p:nvSpPr>
        <p:spPr/>
        <p:txBody>
          <a:bodyPr/>
          <a:lstStyle/>
          <a:p>
            <a:fld id="{5B2812F2-5397-864C-B521-30C8E078907B}" type="slidenum">
              <a:rPr lang="en-IE" smtClean="0"/>
              <a:pPr/>
              <a:t>46</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7396012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endParaRPr lang="en-IE" dirty="0">
              <a:solidFill>
                <a:schemeClr val="accent5">
                  <a:lumMod val="50000"/>
                </a:schemeClr>
              </a:solidFill>
            </a:endParaRPr>
          </a:p>
          <a:p>
            <a:endParaRPr lang="en-IE" dirty="0"/>
          </a:p>
        </p:txBody>
      </p:sp>
      <p:sp>
        <p:nvSpPr>
          <p:cNvPr id="4" name="Slide Number Placeholder 3"/>
          <p:cNvSpPr>
            <a:spLocks noGrp="1"/>
          </p:cNvSpPr>
          <p:nvPr>
            <p:ph type="sldNum" sz="quarter" idx="10"/>
          </p:nvPr>
        </p:nvSpPr>
        <p:spPr/>
        <p:txBody>
          <a:bodyPr/>
          <a:lstStyle/>
          <a:p>
            <a:fld id="{5B2812F2-5397-864C-B521-30C8E078907B}" type="slidenum">
              <a:rPr lang="en-IE" smtClean="0"/>
              <a:pPr/>
              <a:t>47</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7396012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lang="en-IE" dirty="0">
                <a:solidFill>
                  <a:schemeClr val="accent5">
                    <a:lumMod val="50000"/>
                  </a:schemeClr>
                </a:solidFill>
              </a:rPr>
              <a:t>The aim is for the researcher take ownership</a:t>
            </a:r>
            <a:r>
              <a:rPr lang="en-IE" baseline="0" dirty="0">
                <a:solidFill>
                  <a:schemeClr val="accent5">
                    <a:lumMod val="50000"/>
                  </a:schemeClr>
                </a:solidFill>
              </a:rPr>
              <a:t> of their values, interest, personality and skills results.  Use their own words and priorities.</a:t>
            </a:r>
          </a:p>
          <a:p>
            <a:pPr marL="182563" marR="0" lvl="0" indent="-182563" algn="l" defTabSz="914400" rtl="0" eaLnBrk="1" fontAlgn="auto" latinLnBrk="0" hangingPunct="1">
              <a:lnSpc>
                <a:spcPct val="100000"/>
              </a:lnSpc>
              <a:spcBef>
                <a:spcPts val="0"/>
              </a:spcBef>
              <a:spcAft>
                <a:spcPts val="0"/>
              </a:spcAft>
              <a:buClrTx/>
              <a:buSzTx/>
              <a:buFontTx/>
              <a:buNone/>
              <a:tabLst/>
              <a:defRPr/>
            </a:pPr>
            <a:r>
              <a:rPr lang="en-IE" baseline="0" dirty="0">
                <a:solidFill>
                  <a:schemeClr val="accent5">
                    <a:lumMod val="50000"/>
                  </a:schemeClr>
                </a:solidFill>
              </a:rPr>
              <a:t>Tomorrow we will cover drawing up the development plan, goal-setting and reality testing.  We’ll also take a look at careers exploration, networking and leadership in a career development context.</a:t>
            </a:r>
            <a:endParaRPr lang="en-IE" dirty="0">
              <a:solidFill>
                <a:schemeClr val="accent5">
                  <a:lumMod val="50000"/>
                </a:schemeClr>
              </a:solidFill>
            </a:endParaRPr>
          </a:p>
          <a:p>
            <a:endParaRPr lang="en-IE" dirty="0"/>
          </a:p>
        </p:txBody>
      </p:sp>
      <p:sp>
        <p:nvSpPr>
          <p:cNvPr id="4" name="Slide Number Placeholder 3"/>
          <p:cNvSpPr>
            <a:spLocks noGrp="1"/>
          </p:cNvSpPr>
          <p:nvPr>
            <p:ph type="sldNum" sz="quarter" idx="10"/>
          </p:nvPr>
        </p:nvSpPr>
        <p:spPr/>
        <p:txBody>
          <a:bodyPr/>
          <a:lstStyle/>
          <a:p>
            <a:fld id="{5B2812F2-5397-864C-B521-30C8E078907B}" type="slidenum">
              <a:rPr lang="en-IE" smtClean="0"/>
              <a:pPr/>
              <a:t>48</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7396012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endParaRPr lang="en-IE" dirty="0">
              <a:solidFill>
                <a:schemeClr val="accent5">
                  <a:lumMod val="50000"/>
                </a:schemeClr>
              </a:solidFill>
            </a:endParaRPr>
          </a:p>
          <a:p>
            <a:endParaRPr lang="en-IE" dirty="0"/>
          </a:p>
        </p:txBody>
      </p:sp>
      <p:sp>
        <p:nvSpPr>
          <p:cNvPr id="4" name="Slide Number Placeholder 3"/>
          <p:cNvSpPr>
            <a:spLocks noGrp="1"/>
          </p:cNvSpPr>
          <p:nvPr>
            <p:ph type="sldNum" sz="quarter" idx="10"/>
          </p:nvPr>
        </p:nvSpPr>
        <p:spPr/>
        <p:txBody>
          <a:bodyPr/>
          <a:lstStyle/>
          <a:p>
            <a:fld id="{5B2812F2-5397-864C-B521-30C8E078907B}" type="slidenum">
              <a:rPr lang="en-IE" smtClean="0"/>
              <a:pPr/>
              <a:t>49</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7396012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endParaRPr lang="en-IE" dirty="0">
              <a:solidFill>
                <a:schemeClr val="accent5">
                  <a:lumMod val="50000"/>
                </a:schemeClr>
              </a:solidFill>
            </a:endParaRPr>
          </a:p>
        </p:txBody>
      </p:sp>
      <p:sp>
        <p:nvSpPr>
          <p:cNvPr id="4" name="Slide Number Placeholder 3"/>
          <p:cNvSpPr>
            <a:spLocks noGrp="1"/>
          </p:cNvSpPr>
          <p:nvPr>
            <p:ph type="sldNum" sz="quarter" idx="10"/>
          </p:nvPr>
        </p:nvSpPr>
        <p:spPr/>
        <p:txBody>
          <a:bodyPr/>
          <a:lstStyle/>
          <a:p>
            <a:fld id="{5B2812F2-5397-864C-B521-30C8E078907B}" type="slidenum">
              <a:rPr lang="en-IE" smtClean="0"/>
              <a:pPr/>
              <a:t>50</a:t>
            </a:fld>
            <a:endParaRPr lang="en-IE" dirty="0"/>
          </a:p>
        </p:txBody>
      </p:sp>
      <p:sp>
        <p:nvSpPr>
          <p:cNvPr id="5" name="Header Placeholder 4"/>
          <p:cNvSpPr>
            <a:spLocks noGrp="1"/>
          </p:cNvSpPr>
          <p:nvPr>
            <p:ph type="hdr" sz="quarter" idx="11"/>
          </p:nvPr>
        </p:nvSpPr>
        <p:spPr/>
        <p:txBody>
          <a:bodyPr/>
          <a:lstStyle/>
          <a:p>
            <a:endParaRPr lang="en-IE"/>
          </a:p>
        </p:txBody>
      </p:sp>
    </p:spTree>
    <p:extLst>
      <p:ext uri="{BB962C8B-B14F-4D97-AF65-F5344CB8AC3E}">
        <p14:creationId xmlns:p14="http://schemas.microsoft.com/office/powerpoint/2010/main" val="27396012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B2812F2-5397-864C-B521-30C8E078907B}" type="slidenum">
              <a:rPr lang="en-IE" smtClean="0"/>
              <a:pPr/>
              <a:t>51</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739601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B2812F2-5397-864C-B521-30C8E078907B}" type="slidenum">
              <a:rPr lang="en-IE" smtClean="0"/>
              <a:pPr/>
              <a:t>6</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7396012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i="0" dirty="0"/>
          </a:p>
        </p:txBody>
      </p:sp>
      <p:sp>
        <p:nvSpPr>
          <p:cNvPr id="4" name="Slide Number Placeholder 3"/>
          <p:cNvSpPr>
            <a:spLocks noGrp="1"/>
          </p:cNvSpPr>
          <p:nvPr>
            <p:ph type="sldNum" sz="quarter" idx="10"/>
          </p:nvPr>
        </p:nvSpPr>
        <p:spPr/>
        <p:txBody>
          <a:bodyPr/>
          <a:lstStyle/>
          <a:p>
            <a:fld id="{C96B10BF-5043-4129-8F90-873355CDFA52}" type="slidenum">
              <a:rPr lang="en-IE" smtClean="0"/>
              <a:pPr/>
              <a:t>52</a:t>
            </a:fld>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endParaRPr lang="en-IE" dirty="0">
              <a:solidFill>
                <a:schemeClr val="accent5">
                  <a:lumMod val="50000"/>
                </a:schemeClr>
              </a:solidFill>
            </a:endParaRPr>
          </a:p>
        </p:txBody>
      </p:sp>
      <p:sp>
        <p:nvSpPr>
          <p:cNvPr id="4" name="Slide Number Placeholder 3"/>
          <p:cNvSpPr>
            <a:spLocks noGrp="1"/>
          </p:cNvSpPr>
          <p:nvPr>
            <p:ph type="sldNum" sz="quarter" idx="10"/>
          </p:nvPr>
        </p:nvSpPr>
        <p:spPr/>
        <p:txBody>
          <a:bodyPr/>
          <a:lstStyle/>
          <a:p>
            <a:fld id="{5B2812F2-5397-864C-B521-30C8E078907B}" type="slidenum">
              <a:rPr lang="en-IE" smtClean="0"/>
              <a:pPr/>
              <a:t>7</a:t>
            </a:fld>
            <a:endParaRPr lang="en-IE" dirty="0"/>
          </a:p>
        </p:txBody>
      </p:sp>
      <p:sp>
        <p:nvSpPr>
          <p:cNvPr id="5" name="Header Placeholder 4"/>
          <p:cNvSpPr>
            <a:spLocks noGrp="1"/>
          </p:cNvSpPr>
          <p:nvPr>
            <p:ph type="hdr" sz="quarter" idx="11"/>
          </p:nvPr>
        </p:nvSpPr>
        <p:spPr/>
        <p:txBody>
          <a:bodyPr/>
          <a:lstStyle/>
          <a:p>
            <a:endParaRPr lang="en-IE"/>
          </a:p>
        </p:txBody>
      </p:sp>
    </p:spTree>
    <p:extLst>
      <p:ext uri="{BB962C8B-B14F-4D97-AF65-F5344CB8AC3E}">
        <p14:creationId xmlns:p14="http://schemas.microsoft.com/office/powerpoint/2010/main" val="2739601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endParaRPr lang="en-IE" dirty="0">
              <a:solidFill>
                <a:schemeClr val="accent5">
                  <a:lumMod val="50000"/>
                </a:schemeClr>
              </a:solidFill>
            </a:endParaRPr>
          </a:p>
          <a:p>
            <a:endParaRPr lang="en-IE" dirty="0"/>
          </a:p>
        </p:txBody>
      </p:sp>
      <p:sp>
        <p:nvSpPr>
          <p:cNvPr id="4" name="Slide Number Placeholder 3"/>
          <p:cNvSpPr>
            <a:spLocks noGrp="1"/>
          </p:cNvSpPr>
          <p:nvPr>
            <p:ph type="sldNum" sz="quarter" idx="10"/>
          </p:nvPr>
        </p:nvSpPr>
        <p:spPr/>
        <p:txBody>
          <a:bodyPr/>
          <a:lstStyle/>
          <a:p>
            <a:fld id="{5B2812F2-5397-864C-B521-30C8E078907B}" type="slidenum">
              <a:rPr lang="en-IE" smtClean="0"/>
              <a:pPr/>
              <a:t>8</a:t>
            </a:fld>
            <a:endParaRPr lang="en-IE" dirty="0"/>
          </a:p>
        </p:txBody>
      </p:sp>
      <p:sp>
        <p:nvSpPr>
          <p:cNvPr id="5" name="Header Placeholder 4"/>
          <p:cNvSpPr>
            <a:spLocks noGrp="1"/>
          </p:cNvSpPr>
          <p:nvPr>
            <p:ph type="hdr" sz="quarter" idx="11"/>
          </p:nvPr>
        </p:nvSpPr>
        <p:spPr/>
        <p:txBody>
          <a:bodyPr/>
          <a:lstStyle/>
          <a:p>
            <a:endParaRPr lang="en-IE"/>
          </a:p>
        </p:txBody>
      </p:sp>
    </p:spTree>
    <p:extLst>
      <p:ext uri="{BB962C8B-B14F-4D97-AF65-F5344CB8AC3E}">
        <p14:creationId xmlns:p14="http://schemas.microsoft.com/office/powerpoint/2010/main" val="2739601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B2812F2-5397-864C-B521-30C8E078907B}" type="slidenum">
              <a:rPr lang="en-IE" smtClean="0"/>
              <a:pPr/>
              <a:t>9</a:t>
            </a:fld>
            <a:endParaRPr lang="en-IE" dirty="0"/>
          </a:p>
        </p:txBody>
      </p:sp>
      <p:sp>
        <p:nvSpPr>
          <p:cNvPr id="5" name="Header Placeholder 4"/>
          <p:cNvSpPr>
            <a:spLocks noGrp="1"/>
          </p:cNvSpPr>
          <p:nvPr>
            <p:ph type="hdr" sz="quarter" idx="11"/>
          </p:nvPr>
        </p:nvSpPr>
        <p:spPr/>
        <p:txBody>
          <a:bodyPr/>
          <a:lstStyle/>
          <a:p>
            <a:endParaRPr lang="en-IE"/>
          </a:p>
        </p:txBody>
      </p:sp>
    </p:spTree>
    <p:extLst>
      <p:ext uri="{BB962C8B-B14F-4D97-AF65-F5344CB8AC3E}">
        <p14:creationId xmlns:p14="http://schemas.microsoft.com/office/powerpoint/2010/main" val="2739601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endParaRPr lang="en-IE" dirty="0">
              <a:solidFill>
                <a:schemeClr val="accent5">
                  <a:lumMod val="50000"/>
                </a:schemeClr>
              </a:solidFill>
            </a:endParaRPr>
          </a:p>
          <a:p>
            <a:endParaRPr lang="en-IE" dirty="0"/>
          </a:p>
        </p:txBody>
      </p:sp>
      <p:sp>
        <p:nvSpPr>
          <p:cNvPr id="4" name="Slide Number Placeholder 3"/>
          <p:cNvSpPr>
            <a:spLocks noGrp="1"/>
          </p:cNvSpPr>
          <p:nvPr>
            <p:ph type="sldNum" sz="quarter" idx="10"/>
          </p:nvPr>
        </p:nvSpPr>
        <p:spPr/>
        <p:txBody>
          <a:bodyPr/>
          <a:lstStyle/>
          <a:p>
            <a:fld id="{5B2812F2-5397-864C-B521-30C8E078907B}" type="slidenum">
              <a:rPr lang="en-IE" smtClean="0"/>
              <a:pPr/>
              <a:t>10</a:t>
            </a:fld>
            <a:endParaRPr lang="en-IE" dirty="0"/>
          </a:p>
        </p:txBody>
      </p:sp>
      <p:sp>
        <p:nvSpPr>
          <p:cNvPr id="5" name="Header Placeholder 4"/>
          <p:cNvSpPr>
            <a:spLocks noGrp="1"/>
          </p:cNvSpPr>
          <p:nvPr>
            <p:ph type="hdr" sz="quarter" idx="11"/>
          </p:nvPr>
        </p:nvSpPr>
        <p:spPr/>
        <p:txBody>
          <a:bodyPr/>
          <a:lstStyle/>
          <a:p>
            <a:endParaRPr lang="en-IE" dirty="0"/>
          </a:p>
        </p:txBody>
      </p:sp>
    </p:spTree>
    <p:extLst>
      <p:ext uri="{BB962C8B-B14F-4D97-AF65-F5344CB8AC3E}">
        <p14:creationId xmlns:p14="http://schemas.microsoft.com/office/powerpoint/2010/main" val="2739601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0A0697-5834-49A9-A5C0-0171BD162B82}" type="datetimeFigureOut">
              <a:rPr lang="en-US" smtClean="0"/>
              <a:pPr/>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21F8D-450F-4A4B-994B-D798B917B2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0A0697-5834-49A9-A5C0-0171BD162B82}" type="datetimeFigureOut">
              <a:rPr lang="en-US" smtClean="0"/>
              <a:pPr/>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21F8D-450F-4A4B-994B-D798B917B2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0A0697-5834-49A9-A5C0-0171BD162B82}" type="datetimeFigureOut">
              <a:rPr lang="en-US" smtClean="0"/>
              <a:pPr/>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21F8D-450F-4A4B-994B-D798B917B2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0A0697-5834-49A9-A5C0-0171BD162B82}" type="datetimeFigureOut">
              <a:rPr lang="en-US" smtClean="0"/>
              <a:pPr/>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21F8D-450F-4A4B-994B-D798B917B2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0A0697-5834-49A9-A5C0-0171BD162B82}" type="datetimeFigureOut">
              <a:rPr lang="en-US" smtClean="0"/>
              <a:pPr/>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21F8D-450F-4A4B-994B-D798B917B2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0A0697-5834-49A9-A5C0-0171BD162B82}" type="datetimeFigureOut">
              <a:rPr lang="en-US" smtClean="0"/>
              <a:pPr/>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21F8D-450F-4A4B-994B-D798B917B2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0A0697-5834-49A9-A5C0-0171BD162B82}" type="datetimeFigureOut">
              <a:rPr lang="en-US" smtClean="0"/>
              <a:pPr/>
              <a:t>3/11/2022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221F8D-450F-4A4B-994B-D798B917B2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0A0697-5834-49A9-A5C0-0171BD162B82}" type="datetimeFigureOut">
              <a:rPr lang="en-US" smtClean="0"/>
              <a:pPr/>
              <a:t>3/11/2022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221F8D-450F-4A4B-994B-D798B917B2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0A0697-5834-49A9-A5C0-0171BD162B82}" type="datetimeFigureOut">
              <a:rPr lang="en-US" smtClean="0"/>
              <a:pPr/>
              <a:t>3/11/2022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221F8D-450F-4A4B-994B-D798B917B2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0A0697-5834-49A9-A5C0-0171BD162B82}" type="datetimeFigureOut">
              <a:rPr lang="en-US" smtClean="0"/>
              <a:pPr/>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21F8D-450F-4A4B-994B-D798B917B2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0A0697-5834-49A9-A5C0-0171BD162B82}" type="datetimeFigureOut">
              <a:rPr lang="en-US" smtClean="0"/>
              <a:pPr/>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21F8D-450F-4A4B-994B-D798B917B2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0A0697-5834-49A9-A5C0-0171BD162B82}" type="datetimeFigureOut">
              <a:rPr lang="en-US" smtClean="0"/>
              <a:pPr/>
              <a:t>3/11/2022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21F8D-450F-4A4B-994B-D798B917B2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jpe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2.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jpe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3.jpe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jpe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hyperlink" Target="https://euraxess.ec.europa.eu/jobs/search" TargetMode="External"/><Relationship Id="rId7" Type="http://schemas.openxmlformats.org/officeDocument/2006/relationships/hyperlink" Target="https://euraxess.ec.europa.eu/content/lists-platform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jobs.ac.uk/media/pdf/careers/resources/building-academic-job-applications-a-quick-practical-guide-for-early-career-researchers.pdf" TargetMode="External"/><Relationship Id="rId5" Type="http://schemas.openxmlformats.org/officeDocument/2006/relationships/hyperlink" Target="https://www.linkedin.com/jobs/" TargetMode="External"/><Relationship Id="rId4" Type="http://schemas.openxmlformats.org/officeDocument/2006/relationships/hyperlink" Target="https://www.researchgate.net/jobs?regions=&amp;page=1"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jpeg"/><Relationship Id="rId7"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jpeg"/><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eg"/><Relationship Id="rId7"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jpeg"/><Relationship Id="rId4" Type="http://schemas.openxmlformats.org/officeDocument/2006/relationships/image" Target="../media/image1.jpeg"/></Relationships>
</file>

<file path=ppt/slides/_rels/slide4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jpeg"/><Relationship Id="rId7"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jpeg"/><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3.jpeg"/><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3.jpeg"/><Relationship Id="rId4" Type="http://schemas.openxmlformats.org/officeDocument/2006/relationships/image" Target="../media/image1.jpe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1.jpeg"/><Relationship Id="rId10" Type="http://schemas.openxmlformats.org/officeDocument/2006/relationships/image" Target="../media/image10.png"/><Relationship Id="rId4" Type="http://schemas.openxmlformats.org/officeDocument/2006/relationships/image" Target="../media/image2.jpe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4371"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7" name="TextBox 6"/>
          <p:cNvSpPr txBox="1"/>
          <p:nvPr/>
        </p:nvSpPr>
        <p:spPr>
          <a:xfrm>
            <a:off x="1763688" y="5991448"/>
            <a:ext cx="5184576" cy="400110"/>
          </a:xfrm>
          <a:prstGeom prst="rect">
            <a:avLst/>
          </a:prstGeom>
          <a:noFill/>
        </p:spPr>
        <p:txBody>
          <a:bodyPr wrap="square" rtlCol="0">
            <a:spAutoFit/>
          </a:bodyPr>
          <a:lstStyle/>
          <a:p>
            <a:pPr algn="ctr"/>
            <a:r>
              <a:rPr lang="en-GB" sz="1000" dirty="0"/>
              <a:t>This project has received funding from the European Union’s Seventh Framework Programme</a:t>
            </a:r>
            <a:r>
              <a:rPr lang="fr-FR" sz="1000" dirty="0"/>
              <a:t> </a:t>
            </a:r>
            <a:r>
              <a:rPr lang="en-GB" sz="1000" dirty="0"/>
              <a:t>for research, technological development and demonstration under grant agreement No </a:t>
            </a:r>
            <a:r>
              <a:rPr lang="en-US" sz="1000" dirty="0"/>
              <a:t>643330</a:t>
            </a:r>
            <a:endParaRPr lang="fr-FR" sz="1000" dirty="0"/>
          </a:p>
        </p:txBody>
      </p:sp>
      <p:sp>
        <p:nvSpPr>
          <p:cNvPr id="2" name="Rectangle 7"/>
          <p:cNvSpPr>
            <a:spLocks noChangeArrowheads="1"/>
          </p:cNvSpPr>
          <p:nvPr/>
        </p:nvSpPr>
        <p:spPr bwMode="auto">
          <a:xfrm>
            <a:off x="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3" name="Rectangle 8"/>
          <p:cNvSpPr>
            <a:spLocks noChangeArrowheads="1"/>
          </p:cNvSpPr>
          <p:nvPr/>
        </p:nvSpPr>
        <p:spPr bwMode="auto">
          <a:xfrm>
            <a:off x="-269875" y="895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6" name="Rectangle 9"/>
          <p:cNvSpPr>
            <a:spLocks noChangeArrowheads="1"/>
          </p:cNvSpPr>
          <p:nvPr/>
        </p:nvSpPr>
        <p:spPr bwMode="auto">
          <a:xfrm>
            <a:off x="-269875" y="1314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0"/>
          <p:cNvSpPr>
            <a:spLocks noChangeArrowheads="1"/>
          </p:cNvSpPr>
          <p:nvPr/>
        </p:nvSpPr>
        <p:spPr bwMode="auto">
          <a:xfrm>
            <a:off x="-269875" y="1695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11"/>
          <p:cNvSpPr>
            <a:spLocks noChangeArrowheads="1"/>
          </p:cNvSpPr>
          <p:nvPr/>
        </p:nvSpPr>
        <p:spPr bwMode="auto">
          <a:xfrm>
            <a:off x="-269875"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 name="Rectangle 12"/>
          <p:cNvSpPr>
            <a:spLocks noChangeArrowheads="1"/>
          </p:cNvSpPr>
          <p:nvPr/>
        </p:nvSpPr>
        <p:spPr bwMode="auto">
          <a:xfrm>
            <a:off x="-269875" y="2762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 name="Rectangle 13"/>
          <p:cNvSpPr>
            <a:spLocks noChangeArrowheads="1"/>
          </p:cNvSpPr>
          <p:nvPr/>
        </p:nvSpPr>
        <p:spPr bwMode="auto">
          <a:xfrm>
            <a:off x="-269875" y="3248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 name="TextBox 11"/>
          <p:cNvSpPr txBox="1"/>
          <p:nvPr/>
        </p:nvSpPr>
        <p:spPr>
          <a:xfrm>
            <a:off x="539552" y="1695450"/>
            <a:ext cx="8208912" cy="1200329"/>
          </a:xfrm>
          <a:prstGeom prst="rect">
            <a:avLst/>
          </a:prstGeom>
          <a:noFill/>
        </p:spPr>
        <p:txBody>
          <a:bodyPr wrap="square" rtlCol="0">
            <a:spAutoFit/>
          </a:bodyPr>
          <a:lstStyle/>
          <a:p>
            <a:pPr algn="r"/>
            <a:endParaRPr lang="en-GB" dirty="0">
              <a:solidFill>
                <a:schemeClr val="accent3">
                  <a:lumMod val="50000"/>
                </a:schemeClr>
              </a:solidFill>
            </a:endParaRPr>
          </a:p>
          <a:p>
            <a:pPr algn="r"/>
            <a:endParaRPr lang="en-US" b="1" dirty="0">
              <a:solidFill>
                <a:schemeClr val="accent3">
                  <a:lumMod val="50000"/>
                </a:schemeClr>
              </a:solidFill>
            </a:endParaRPr>
          </a:p>
          <a:p>
            <a:pPr algn="r"/>
            <a:endParaRPr lang="en-GB" dirty="0">
              <a:solidFill>
                <a:schemeClr val="accent3">
                  <a:lumMod val="50000"/>
                </a:schemeClr>
              </a:solidFill>
            </a:endParaRPr>
          </a:p>
          <a:p>
            <a:endParaRPr lang="en-GB" dirty="0"/>
          </a:p>
        </p:txBody>
      </p:sp>
      <p:pic>
        <p:nvPicPr>
          <p:cNvPr id="21" name="Picture 20" descr="http://euraxess.ee/app/themes/eux/images/og/euraxess-ee_0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sp>
        <p:nvSpPr>
          <p:cNvPr id="1029" name="Rectangle 5"/>
          <p:cNvSpPr>
            <a:spLocks noChangeArrowheads="1"/>
          </p:cNvSpPr>
          <p:nvPr/>
        </p:nvSpPr>
        <p:spPr bwMode="auto">
          <a:xfrm>
            <a:off x="2087184" y="2540046"/>
            <a:ext cx="4969630" cy="13696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a:ln>
                  <a:noFill/>
                </a:ln>
                <a:solidFill>
                  <a:schemeClr val="tx1"/>
                </a:solidFill>
                <a:effectLst/>
                <a:ea typeface="Calibri" pitchFamily="34" charset="0"/>
                <a:cs typeface="Times New Roman" pitchFamily="18" charset="0"/>
              </a:rPr>
              <a:t>EURAXESS Online Tools To Support Researcher Career Development</a:t>
            </a:r>
          </a:p>
          <a:p>
            <a:pPr marL="0" marR="0" lvl="0" indent="0" algn="ctr" defTabSz="914400" rtl="0" eaLnBrk="1" fontAlgn="base" latinLnBrk="0" hangingPunct="1">
              <a:lnSpc>
                <a:spcPct val="100000"/>
              </a:lnSpc>
              <a:spcBef>
                <a:spcPct val="0"/>
              </a:spcBef>
              <a:spcAft>
                <a:spcPct val="0"/>
              </a:spcAft>
              <a:buClrTx/>
              <a:buSzTx/>
              <a:buFontTx/>
              <a:buNone/>
              <a:tabLst/>
            </a:pPr>
            <a:endParaRPr lang="en-US" sz="1100" b="1" u="sng" dirty="0">
              <a:latin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strike="noStrike" cap="none" normalizeH="0" baseline="0" dirty="0">
                <a:ln>
                  <a:noFill/>
                </a:ln>
                <a:solidFill>
                  <a:schemeClr val="tx1"/>
                </a:solidFill>
                <a:effectLst/>
                <a:cs typeface="Times New Roman" pitchFamily="18" charset="0"/>
              </a:rPr>
              <a:t>Dean Hogan</a:t>
            </a:r>
          </a:p>
          <a:p>
            <a:pPr marL="0" marR="0" lvl="0" indent="0" algn="ctr" defTabSz="914400" rtl="0" eaLnBrk="1" fontAlgn="base" latinLnBrk="0" hangingPunct="1">
              <a:lnSpc>
                <a:spcPct val="100000"/>
              </a:lnSpc>
              <a:spcBef>
                <a:spcPct val="0"/>
              </a:spcBef>
              <a:spcAft>
                <a:spcPct val="0"/>
              </a:spcAft>
              <a:buClrTx/>
              <a:buSzTx/>
              <a:buFontTx/>
              <a:buNone/>
              <a:tabLst/>
            </a:pPr>
            <a:r>
              <a:rPr lang="en-US" sz="1200" b="1" dirty="0">
                <a:cs typeface="Times New Roman" pitchFamily="18" charset="0"/>
              </a:rPr>
              <a:t>Career Coach &amp; Trainer</a:t>
            </a:r>
            <a:endParaRPr kumimoji="0" lang="en-US" sz="1200" b="0" i="0" strike="noStrike" cap="none" normalizeH="0" baseline="0" dirty="0">
              <a:ln>
                <a:noFill/>
              </a:ln>
              <a:solidFill>
                <a:schemeClr val="tx1"/>
              </a:solidFill>
              <a:effectLst/>
              <a:cs typeface="Arial" pitchFamily="34" charset="0"/>
            </a:endParaRPr>
          </a:p>
        </p:txBody>
      </p:sp>
    </p:spTree>
    <p:extLst>
      <p:ext uri="{BB962C8B-B14F-4D97-AF65-F5344CB8AC3E}">
        <p14:creationId xmlns:p14="http://schemas.microsoft.com/office/powerpoint/2010/main" val="2749697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63609" y="1593130"/>
            <a:ext cx="8244834" cy="707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82321" y="1731523"/>
            <a:ext cx="8125252" cy="4462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320"/>
              </a:lnSpc>
              <a:spcBef>
                <a:spcPts val="0"/>
              </a:spcBef>
            </a:pPr>
            <a:endParaRPr lang="en-US" sz="3200" b="1" dirty="0">
              <a:solidFill>
                <a:schemeClr val="tx1">
                  <a:lumMod val="75000"/>
                  <a:lumOff val="25000"/>
                </a:schemeClr>
              </a:solidFill>
              <a:latin typeface="+mn-lt"/>
              <a:cs typeface="Arial"/>
            </a:endParaRPr>
          </a:p>
        </p:txBody>
      </p:sp>
      <p:sp>
        <p:nvSpPr>
          <p:cNvPr id="15" name="Title 14"/>
          <p:cNvSpPr>
            <a:spLocks noGrp="1"/>
          </p:cNvSpPr>
          <p:nvPr>
            <p:ph type="title"/>
          </p:nvPr>
        </p:nvSpPr>
        <p:spPr>
          <a:xfrm>
            <a:off x="457200" y="764704"/>
            <a:ext cx="8229600" cy="720080"/>
          </a:xfrm>
        </p:spPr>
        <p:txBody>
          <a:bodyPr>
            <a:normAutofit/>
          </a:bodyPr>
          <a:lstStyle/>
          <a:p>
            <a:r>
              <a:rPr lang="en-IE" sz="2800" b="1" dirty="0">
                <a:solidFill>
                  <a:schemeClr val="tx2">
                    <a:lumMod val="75000"/>
                  </a:schemeClr>
                </a:solidFill>
              </a:rPr>
              <a:t>Sequential Steps</a:t>
            </a:r>
          </a:p>
        </p:txBody>
      </p:sp>
      <p:sp>
        <p:nvSpPr>
          <p:cNvPr id="16" name="Content Placeholder 15"/>
          <p:cNvSpPr>
            <a:spLocks noGrp="1"/>
          </p:cNvSpPr>
          <p:nvPr>
            <p:ph idx="1"/>
          </p:nvPr>
        </p:nvSpPr>
        <p:spPr>
          <a:xfrm>
            <a:off x="457200" y="1700808"/>
            <a:ext cx="8229600" cy="5040560"/>
          </a:xfrm>
        </p:spPr>
        <p:txBody>
          <a:bodyPr>
            <a:normAutofit/>
          </a:bodyPr>
          <a:lstStyle/>
          <a:p>
            <a:pPr marL="447675" indent="-266700">
              <a:buNone/>
            </a:pPr>
            <a:r>
              <a:rPr lang="en-IE" sz="2400" dirty="0">
                <a:solidFill>
                  <a:schemeClr val="tx2">
                    <a:lumMod val="75000"/>
                  </a:schemeClr>
                </a:solidFill>
              </a:rPr>
              <a:t>			1. Where am I now?</a:t>
            </a:r>
          </a:p>
          <a:p>
            <a:pPr marL="447675" indent="-266700">
              <a:buNone/>
            </a:pPr>
            <a:r>
              <a:rPr lang="en-IE" sz="2400" dirty="0">
                <a:solidFill>
                  <a:schemeClr val="tx2">
                    <a:lumMod val="75000"/>
                  </a:schemeClr>
                </a:solidFill>
              </a:rPr>
              <a:t>			2. Self-assessment (VIPS)</a:t>
            </a:r>
          </a:p>
          <a:p>
            <a:pPr lvl="5">
              <a:buFont typeface="Courier New" pitchFamily="49" charset="0"/>
              <a:buChar char="o"/>
            </a:pPr>
            <a:r>
              <a:rPr lang="en-IE" sz="2400" dirty="0">
                <a:solidFill>
                  <a:schemeClr val="tx2">
                    <a:lumMod val="75000"/>
                  </a:schemeClr>
                </a:solidFill>
              </a:rPr>
              <a:t>Interests</a:t>
            </a:r>
          </a:p>
          <a:p>
            <a:pPr lvl="5">
              <a:buFont typeface="Courier New" pitchFamily="49" charset="0"/>
              <a:buChar char="o"/>
            </a:pPr>
            <a:r>
              <a:rPr lang="en-IE" sz="2400" dirty="0">
                <a:solidFill>
                  <a:schemeClr val="tx2">
                    <a:lumMod val="75000"/>
                  </a:schemeClr>
                </a:solidFill>
              </a:rPr>
              <a:t>Values</a:t>
            </a:r>
          </a:p>
          <a:p>
            <a:pPr lvl="5">
              <a:buFont typeface="Courier New" pitchFamily="49" charset="0"/>
              <a:buChar char="o"/>
            </a:pPr>
            <a:r>
              <a:rPr lang="en-IE" sz="2400" dirty="0">
                <a:solidFill>
                  <a:schemeClr val="tx2">
                    <a:lumMod val="75000"/>
                  </a:schemeClr>
                </a:solidFill>
              </a:rPr>
              <a:t>Skills Audit</a:t>
            </a:r>
          </a:p>
          <a:p>
            <a:pPr lvl="5">
              <a:buFont typeface="Courier New" pitchFamily="49" charset="0"/>
              <a:buChar char="o"/>
            </a:pPr>
            <a:r>
              <a:rPr lang="en-IE" sz="2400" dirty="0">
                <a:solidFill>
                  <a:schemeClr val="tx2">
                    <a:lumMod val="75000"/>
                  </a:schemeClr>
                </a:solidFill>
              </a:rPr>
              <a:t>Personality</a:t>
            </a:r>
          </a:p>
          <a:p>
            <a:pPr marL="447675" lvl="1" indent="-266700">
              <a:buNone/>
            </a:pPr>
            <a:r>
              <a:rPr lang="en-IE" sz="2400" dirty="0">
                <a:solidFill>
                  <a:schemeClr val="tx2">
                    <a:lumMod val="75000"/>
                  </a:schemeClr>
                </a:solidFill>
              </a:rPr>
              <a:t>			3. Self-assessment interpretations</a:t>
            </a:r>
          </a:p>
          <a:p>
            <a:pPr marL="447675" lvl="1" indent="-85725">
              <a:buNone/>
            </a:pPr>
            <a:endParaRPr lang="en-IE" sz="2000" dirty="0"/>
          </a:p>
          <a:p>
            <a:pPr marL="447675" lvl="1" indent="-85725">
              <a:buNone/>
            </a:pPr>
            <a:endParaRPr lang="en-IE" sz="2000" dirty="0"/>
          </a:p>
        </p:txBody>
      </p:sp>
      <p:pic>
        <p:nvPicPr>
          <p:cNvPr id="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euraxess.ee/app/themes/eux/images/og/euraxess-ee_0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sp>
        <p:nvSpPr>
          <p:cNvPr id="14" name="TextBox 13"/>
          <p:cNvSpPr txBox="1"/>
          <p:nvPr/>
        </p:nvSpPr>
        <p:spPr>
          <a:xfrm>
            <a:off x="1763688" y="5991448"/>
            <a:ext cx="5184576" cy="400110"/>
          </a:xfrm>
          <a:prstGeom prst="rect">
            <a:avLst/>
          </a:prstGeom>
          <a:noFill/>
        </p:spPr>
        <p:txBody>
          <a:bodyPr wrap="square" rtlCol="0">
            <a:spAutoFit/>
          </a:bodyPr>
          <a:lstStyle/>
          <a:p>
            <a:pPr algn="ctr"/>
            <a:r>
              <a:rPr lang="en-GB" sz="1000" dirty="0"/>
              <a:t>This project has received funding from the European Union’s Seventh Framework Programme</a:t>
            </a:r>
            <a:r>
              <a:rPr lang="fr-FR" sz="1000" dirty="0"/>
              <a:t> </a:t>
            </a:r>
            <a:r>
              <a:rPr lang="en-GB" sz="1000" dirty="0"/>
              <a:t>for research, technological development and demonstration under grant agreement No </a:t>
            </a:r>
            <a:r>
              <a:rPr lang="en-US" sz="1000" dirty="0"/>
              <a:t>643330</a:t>
            </a:r>
            <a:endParaRPr lang="fr-FR" sz="1000" dirty="0"/>
          </a:p>
        </p:txBody>
      </p:sp>
    </p:spTree>
    <p:extLst>
      <p:ext uri="{BB962C8B-B14F-4D97-AF65-F5344CB8AC3E}">
        <p14:creationId xmlns:p14="http://schemas.microsoft.com/office/powerpoint/2010/main" val="30833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63609" y="1593130"/>
            <a:ext cx="8244834" cy="707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82321" y="1731523"/>
            <a:ext cx="8125252" cy="4462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320"/>
              </a:lnSpc>
              <a:spcBef>
                <a:spcPts val="0"/>
              </a:spcBef>
            </a:pPr>
            <a:endParaRPr lang="en-US" sz="3200" b="1" dirty="0">
              <a:solidFill>
                <a:schemeClr val="tx1">
                  <a:lumMod val="75000"/>
                  <a:lumOff val="25000"/>
                </a:schemeClr>
              </a:solidFill>
              <a:latin typeface="+mn-lt"/>
              <a:cs typeface="Arial"/>
            </a:endParaRPr>
          </a:p>
        </p:txBody>
      </p:sp>
      <p:pic>
        <p:nvPicPr>
          <p:cNvPr id="12" name="Content Placeholder 5"/>
          <p:cNvPicPr>
            <a:picLocks noChangeAspect="1"/>
          </p:cNvPicPr>
          <p:nvPr/>
        </p:nvPicPr>
        <p:blipFill>
          <a:blip r:embed="rId3" cstate="print"/>
          <a:stretch>
            <a:fillRect/>
          </a:stretch>
        </p:blipFill>
        <p:spPr>
          <a:xfrm>
            <a:off x="482322" y="429353"/>
            <a:ext cx="996960" cy="734427"/>
          </a:xfrm>
          <a:prstGeom prst="rect">
            <a:avLst/>
          </a:prstGeom>
        </p:spPr>
      </p:pic>
      <p:pic>
        <p:nvPicPr>
          <p:cNvPr id="2050" name="Picture 2"/>
          <p:cNvPicPr>
            <a:picLocks noGrp="1" noChangeAspect="1" noChangeArrowheads="1"/>
          </p:cNvPicPr>
          <p:nvPr>
            <p:ph idx="1"/>
          </p:nvPr>
        </p:nvPicPr>
        <p:blipFill>
          <a:blip r:embed="rId4" cstate="print"/>
          <a:srcRect/>
          <a:stretch>
            <a:fillRect/>
          </a:stretch>
        </p:blipFill>
        <p:spPr bwMode="auto">
          <a:xfrm>
            <a:off x="395536" y="1556792"/>
            <a:ext cx="3528392" cy="4968552"/>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3923928" y="548680"/>
            <a:ext cx="5076056" cy="5976664"/>
          </a:xfrm>
          <a:prstGeom prst="rect">
            <a:avLst/>
          </a:prstGeom>
          <a:noFill/>
          <a:ln w="9525">
            <a:noFill/>
            <a:miter lim="800000"/>
            <a:headEnd/>
            <a:tailEnd/>
          </a:ln>
        </p:spPr>
      </p:pic>
    </p:spTree>
    <p:extLst>
      <p:ext uri="{BB962C8B-B14F-4D97-AF65-F5344CB8AC3E}">
        <p14:creationId xmlns:p14="http://schemas.microsoft.com/office/powerpoint/2010/main" val="30833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63609" y="1593130"/>
            <a:ext cx="8244834" cy="707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82321" y="1731523"/>
            <a:ext cx="8125252" cy="4462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320"/>
              </a:lnSpc>
              <a:spcBef>
                <a:spcPts val="0"/>
              </a:spcBef>
            </a:pPr>
            <a:endParaRPr lang="en-US" sz="3200" b="1" dirty="0">
              <a:solidFill>
                <a:schemeClr val="tx1">
                  <a:lumMod val="75000"/>
                  <a:lumOff val="25000"/>
                </a:schemeClr>
              </a:solidFill>
              <a:latin typeface="+mn-lt"/>
              <a:cs typeface="Arial"/>
            </a:endParaRPr>
          </a:p>
        </p:txBody>
      </p:sp>
      <p:pic>
        <p:nvPicPr>
          <p:cNvPr id="3074" name="Picture 2"/>
          <p:cNvPicPr>
            <a:picLocks noGrp="1" noChangeAspect="1" noChangeArrowheads="1"/>
          </p:cNvPicPr>
          <p:nvPr>
            <p:ph idx="1"/>
          </p:nvPr>
        </p:nvPicPr>
        <p:blipFill>
          <a:blip r:embed="rId3" cstate="print"/>
          <a:srcRect/>
          <a:stretch>
            <a:fillRect/>
          </a:stretch>
        </p:blipFill>
        <p:spPr bwMode="auto">
          <a:xfrm>
            <a:off x="611560" y="1628800"/>
            <a:ext cx="8136904" cy="4896544"/>
          </a:xfrm>
          <a:prstGeom prst="rect">
            <a:avLst/>
          </a:prstGeom>
          <a:noFill/>
          <a:ln w="9525">
            <a:noFill/>
            <a:miter lim="800000"/>
            <a:headEnd/>
            <a:tailEnd/>
          </a:ln>
        </p:spPr>
      </p:pic>
      <p:sp>
        <p:nvSpPr>
          <p:cNvPr id="7" name="TextBox 6"/>
          <p:cNvSpPr txBox="1"/>
          <p:nvPr/>
        </p:nvSpPr>
        <p:spPr>
          <a:xfrm>
            <a:off x="2267744" y="620688"/>
            <a:ext cx="4680520" cy="954107"/>
          </a:xfrm>
          <a:prstGeom prst="rect">
            <a:avLst/>
          </a:prstGeom>
          <a:noFill/>
        </p:spPr>
        <p:txBody>
          <a:bodyPr wrap="square" rtlCol="0">
            <a:spAutoFit/>
          </a:bodyPr>
          <a:lstStyle/>
          <a:p>
            <a:pPr algn="ctr"/>
            <a:r>
              <a:rPr lang="en-IE" sz="2800" b="1" dirty="0">
                <a:solidFill>
                  <a:schemeClr val="tx2">
                    <a:lumMod val="75000"/>
                  </a:schemeClr>
                </a:solidFill>
              </a:rPr>
              <a:t>  </a:t>
            </a:r>
          </a:p>
          <a:p>
            <a:pPr algn="ctr"/>
            <a:r>
              <a:rPr lang="en-IE" sz="2800" b="1" dirty="0">
                <a:solidFill>
                  <a:schemeClr val="tx2">
                    <a:lumMod val="75000"/>
                  </a:schemeClr>
                </a:solidFill>
              </a:rPr>
              <a:t>Where am I now?</a:t>
            </a:r>
          </a:p>
        </p:txBody>
      </p:sp>
    </p:spTree>
    <p:extLst>
      <p:ext uri="{BB962C8B-B14F-4D97-AF65-F5344CB8AC3E}">
        <p14:creationId xmlns:p14="http://schemas.microsoft.com/office/powerpoint/2010/main" val="30833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63609" y="1593130"/>
            <a:ext cx="8244834" cy="707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82321" y="1731523"/>
            <a:ext cx="8125252" cy="4462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320"/>
              </a:lnSpc>
              <a:spcBef>
                <a:spcPts val="0"/>
              </a:spcBef>
            </a:pPr>
            <a:endParaRPr lang="en-US" sz="3200" b="1" dirty="0">
              <a:solidFill>
                <a:schemeClr val="tx1">
                  <a:lumMod val="75000"/>
                  <a:lumOff val="25000"/>
                </a:schemeClr>
              </a:solidFill>
              <a:latin typeface="+mn-lt"/>
              <a:cs typeface="Arial"/>
            </a:endParaRPr>
          </a:p>
        </p:txBody>
      </p:sp>
      <p:pic>
        <p:nvPicPr>
          <p:cNvPr id="12" name="Content Placeholder 5"/>
          <p:cNvPicPr>
            <a:picLocks noChangeAspect="1"/>
          </p:cNvPicPr>
          <p:nvPr/>
        </p:nvPicPr>
        <p:blipFill>
          <a:blip r:embed="rId3" cstate="print"/>
          <a:stretch>
            <a:fillRect/>
          </a:stretch>
        </p:blipFill>
        <p:spPr>
          <a:xfrm>
            <a:off x="482322" y="429353"/>
            <a:ext cx="996960" cy="734427"/>
          </a:xfrm>
          <a:prstGeom prst="rect">
            <a:avLst/>
          </a:prstGeom>
        </p:spPr>
      </p:pic>
      <p:pic>
        <p:nvPicPr>
          <p:cNvPr id="3074" name="Picture 2"/>
          <p:cNvPicPr>
            <a:picLocks noGrp="1" noChangeAspect="1" noChangeArrowheads="1"/>
          </p:cNvPicPr>
          <p:nvPr>
            <p:ph idx="1"/>
          </p:nvPr>
        </p:nvPicPr>
        <p:blipFill>
          <a:blip r:embed="rId4" cstate="print"/>
          <a:srcRect/>
          <a:stretch>
            <a:fillRect/>
          </a:stretch>
        </p:blipFill>
        <p:spPr bwMode="auto">
          <a:xfrm>
            <a:off x="323528" y="1219200"/>
            <a:ext cx="8280920" cy="5180928"/>
          </a:xfrm>
          <a:prstGeom prst="rect">
            <a:avLst/>
          </a:prstGeom>
          <a:noFill/>
          <a:ln w="9525">
            <a:noFill/>
            <a:miter lim="800000"/>
            <a:headEnd/>
            <a:tailEnd/>
          </a:ln>
        </p:spPr>
      </p:pic>
      <p:sp>
        <p:nvSpPr>
          <p:cNvPr id="9" name="TextBox 8"/>
          <p:cNvSpPr txBox="1"/>
          <p:nvPr/>
        </p:nvSpPr>
        <p:spPr>
          <a:xfrm>
            <a:off x="1619672" y="685800"/>
            <a:ext cx="6048672" cy="461665"/>
          </a:xfrm>
          <a:prstGeom prst="rect">
            <a:avLst/>
          </a:prstGeom>
          <a:noFill/>
        </p:spPr>
        <p:txBody>
          <a:bodyPr wrap="square" rtlCol="0">
            <a:spAutoFit/>
          </a:bodyPr>
          <a:lstStyle/>
          <a:p>
            <a:pPr algn="ctr"/>
            <a:r>
              <a:rPr lang="en-IE" sz="2400" b="1" dirty="0">
                <a:solidFill>
                  <a:schemeClr val="tx2">
                    <a:lumMod val="75000"/>
                  </a:schemeClr>
                </a:solidFill>
              </a:rPr>
              <a:t>Career Development Toolkit for Researchers</a:t>
            </a:r>
          </a:p>
        </p:txBody>
      </p:sp>
    </p:spTree>
    <p:extLst>
      <p:ext uri="{BB962C8B-B14F-4D97-AF65-F5344CB8AC3E}">
        <p14:creationId xmlns:p14="http://schemas.microsoft.com/office/powerpoint/2010/main" val="30833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63609" y="1593130"/>
            <a:ext cx="8244834" cy="707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82321" y="1731523"/>
            <a:ext cx="8125252" cy="4462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320"/>
              </a:lnSpc>
              <a:spcBef>
                <a:spcPts val="0"/>
              </a:spcBef>
            </a:pPr>
            <a:endParaRPr lang="en-US" sz="3200" b="1" dirty="0">
              <a:solidFill>
                <a:schemeClr val="tx1">
                  <a:lumMod val="75000"/>
                  <a:lumOff val="25000"/>
                </a:schemeClr>
              </a:solidFill>
              <a:latin typeface="+mn-lt"/>
              <a:cs typeface="Arial"/>
            </a:endParaRPr>
          </a:p>
        </p:txBody>
      </p:sp>
      <p:pic>
        <p:nvPicPr>
          <p:cNvPr id="1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http://euraxess.ee/app/themes/eux/images/og/euraxess-ee_0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sp>
        <p:nvSpPr>
          <p:cNvPr id="19" name="TextBox 18"/>
          <p:cNvSpPr txBox="1"/>
          <p:nvPr/>
        </p:nvSpPr>
        <p:spPr>
          <a:xfrm>
            <a:off x="1763688" y="5991448"/>
            <a:ext cx="5184576" cy="400110"/>
          </a:xfrm>
          <a:prstGeom prst="rect">
            <a:avLst/>
          </a:prstGeom>
          <a:noFill/>
        </p:spPr>
        <p:txBody>
          <a:bodyPr wrap="square" rtlCol="0">
            <a:spAutoFit/>
          </a:bodyPr>
          <a:lstStyle/>
          <a:p>
            <a:pPr algn="ctr"/>
            <a:r>
              <a:rPr lang="en-GB" sz="1000" dirty="0"/>
              <a:t>This project has received funding from the European Union’s Seventh Framework Programme</a:t>
            </a:r>
            <a:r>
              <a:rPr lang="fr-FR" sz="1000" dirty="0"/>
              <a:t> </a:t>
            </a:r>
            <a:r>
              <a:rPr lang="en-GB" sz="1000" dirty="0"/>
              <a:t>for research, technological development and demonstration under grant agreement No </a:t>
            </a:r>
            <a:r>
              <a:rPr lang="en-US" sz="1000" dirty="0"/>
              <a:t>643330</a:t>
            </a:r>
            <a:endParaRPr lang="fr-FR" sz="1000" dirty="0"/>
          </a:p>
        </p:txBody>
      </p:sp>
      <p:pic>
        <p:nvPicPr>
          <p:cNvPr id="1026" name="Picture 2"/>
          <p:cNvPicPr>
            <a:picLocks noGrp="1" noChangeAspect="1" noChangeArrowheads="1"/>
          </p:cNvPicPr>
          <p:nvPr>
            <p:ph idx="1"/>
          </p:nvPr>
        </p:nvPicPr>
        <p:blipFill>
          <a:blip r:embed="rId6" cstate="print"/>
          <a:srcRect/>
          <a:stretch>
            <a:fillRect/>
          </a:stretch>
        </p:blipFill>
        <p:spPr bwMode="auto">
          <a:xfrm>
            <a:off x="457200" y="1143000"/>
            <a:ext cx="8458200" cy="4800600"/>
          </a:xfrm>
          <a:prstGeom prst="rect">
            <a:avLst/>
          </a:prstGeom>
          <a:noFill/>
          <a:ln w="9525">
            <a:noFill/>
            <a:miter lim="800000"/>
            <a:headEnd/>
            <a:tailEnd/>
          </a:ln>
        </p:spPr>
      </p:pic>
    </p:spTree>
    <p:extLst>
      <p:ext uri="{BB962C8B-B14F-4D97-AF65-F5344CB8AC3E}">
        <p14:creationId xmlns:p14="http://schemas.microsoft.com/office/powerpoint/2010/main" val="30833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63609" y="1593130"/>
            <a:ext cx="8244834" cy="707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82321" y="1731523"/>
            <a:ext cx="8125252" cy="4462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320"/>
              </a:lnSpc>
              <a:spcBef>
                <a:spcPts val="0"/>
              </a:spcBef>
            </a:pPr>
            <a:endParaRPr lang="en-US" sz="3200" b="1" dirty="0">
              <a:solidFill>
                <a:schemeClr val="tx1">
                  <a:lumMod val="75000"/>
                  <a:lumOff val="25000"/>
                </a:schemeClr>
              </a:solidFill>
              <a:latin typeface="+mn-lt"/>
              <a:cs typeface="Arial"/>
            </a:endParaRPr>
          </a:p>
        </p:txBody>
      </p:sp>
      <p:sp>
        <p:nvSpPr>
          <p:cNvPr id="16" name="Content Placeholder 15"/>
          <p:cNvSpPr>
            <a:spLocks noGrp="1"/>
          </p:cNvSpPr>
          <p:nvPr>
            <p:ph idx="1"/>
          </p:nvPr>
        </p:nvSpPr>
        <p:spPr>
          <a:xfrm>
            <a:off x="457200" y="1772816"/>
            <a:ext cx="8229600" cy="4353347"/>
          </a:xfrm>
        </p:spPr>
        <p:txBody>
          <a:bodyPr/>
          <a:lstStyle/>
          <a:p>
            <a:pPr>
              <a:buNone/>
            </a:pPr>
            <a:r>
              <a:rPr lang="en-IE" b="1" dirty="0">
                <a:solidFill>
                  <a:schemeClr val="tx2">
                    <a:lumMod val="75000"/>
                  </a:schemeClr>
                </a:solidFill>
              </a:rPr>
              <a:t>VIPS</a:t>
            </a:r>
          </a:p>
          <a:p>
            <a:pPr>
              <a:buNone/>
            </a:pPr>
            <a:endParaRPr lang="en-IE" sz="800" b="1" dirty="0">
              <a:solidFill>
                <a:schemeClr val="tx2">
                  <a:lumMod val="75000"/>
                </a:schemeClr>
              </a:solidFill>
            </a:endParaRPr>
          </a:p>
          <a:p>
            <a:pPr marL="447675" indent="-266700"/>
            <a:r>
              <a:rPr lang="en-IE" sz="2400" dirty="0">
                <a:solidFill>
                  <a:schemeClr val="tx2">
                    <a:lumMod val="75000"/>
                  </a:schemeClr>
                </a:solidFill>
              </a:rPr>
              <a:t>Values</a:t>
            </a:r>
          </a:p>
          <a:p>
            <a:pPr marL="447675" indent="-266700"/>
            <a:r>
              <a:rPr lang="en-IE" sz="2400" dirty="0">
                <a:solidFill>
                  <a:schemeClr val="tx2">
                    <a:lumMod val="75000"/>
                  </a:schemeClr>
                </a:solidFill>
              </a:rPr>
              <a:t>Interests</a:t>
            </a:r>
          </a:p>
          <a:p>
            <a:pPr marL="447675" indent="-266700"/>
            <a:r>
              <a:rPr lang="en-IE" sz="2400" dirty="0">
                <a:solidFill>
                  <a:schemeClr val="tx2">
                    <a:lumMod val="75000"/>
                  </a:schemeClr>
                </a:solidFill>
              </a:rPr>
              <a:t>Personality</a:t>
            </a:r>
          </a:p>
          <a:p>
            <a:pPr marL="447675" indent="-266700"/>
            <a:r>
              <a:rPr lang="en-IE" sz="2400" dirty="0">
                <a:solidFill>
                  <a:schemeClr val="tx2">
                    <a:lumMod val="75000"/>
                  </a:schemeClr>
                </a:solidFill>
              </a:rPr>
              <a:t>Skills</a:t>
            </a:r>
          </a:p>
          <a:p>
            <a:endParaRPr lang="en-IE" sz="2400" dirty="0">
              <a:solidFill>
                <a:schemeClr val="tx2">
                  <a:lumMod val="75000"/>
                </a:schemeClr>
              </a:solidFill>
            </a:endParaRPr>
          </a:p>
          <a:p>
            <a:pPr>
              <a:buNone/>
            </a:pPr>
            <a:r>
              <a:rPr lang="en-IE" sz="2400" dirty="0">
                <a:solidFill>
                  <a:schemeClr val="tx2">
                    <a:lumMod val="75000"/>
                  </a:schemeClr>
                </a:solidFill>
              </a:rPr>
              <a:t>The first three will point the researcher in the right </a:t>
            </a:r>
          </a:p>
          <a:p>
            <a:pPr>
              <a:buNone/>
            </a:pPr>
            <a:r>
              <a:rPr lang="en-IE" sz="2400" dirty="0">
                <a:solidFill>
                  <a:schemeClr val="tx2">
                    <a:lumMod val="75000"/>
                  </a:schemeClr>
                </a:solidFill>
              </a:rPr>
              <a:t>direction but skills will determine how they proceed </a:t>
            </a:r>
          </a:p>
          <a:p>
            <a:pPr>
              <a:buNone/>
            </a:pPr>
            <a:r>
              <a:rPr lang="en-IE" sz="2400" dirty="0">
                <a:solidFill>
                  <a:schemeClr val="tx2">
                    <a:lumMod val="75000"/>
                  </a:schemeClr>
                </a:solidFill>
              </a:rPr>
              <a:t>from there.</a:t>
            </a:r>
          </a:p>
        </p:txBody>
      </p:sp>
      <p:sp>
        <p:nvSpPr>
          <p:cNvPr id="6" name="TextBox 5"/>
          <p:cNvSpPr txBox="1"/>
          <p:nvPr/>
        </p:nvSpPr>
        <p:spPr>
          <a:xfrm>
            <a:off x="2267744" y="620688"/>
            <a:ext cx="4680520" cy="954107"/>
          </a:xfrm>
          <a:prstGeom prst="rect">
            <a:avLst/>
          </a:prstGeom>
          <a:noFill/>
        </p:spPr>
        <p:txBody>
          <a:bodyPr wrap="square" rtlCol="0">
            <a:spAutoFit/>
          </a:bodyPr>
          <a:lstStyle/>
          <a:p>
            <a:pPr algn="ctr"/>
            <a:r>
              <a:rPr lang="en-IE" sz="2800" b="1" dirty="0">
                <a:solidFill>
                  <a:schemeClr val="tx2">
                    <a:lumMod val="75000"/>
                  </a:schemeClr>
                </a:solidFill>
              </a:rPr>
              <a:t>  </a:t>
            </a:r>
          </a:p>
          <a:p>
            <a:pPr algn="ctr"/>
            <a:r>
              <a:rPr lang="en-IE" sz="2800" b="1" dirty="0">
                <a:solidFill>
                  <a:schemeClr val="tx2">
                    <a:lumMod val="75000"/>
                  </a:schemeClr>
                </a:solidFill>
              </a:rPr>
              <a:t>Self-assessment</a:t>
            </a:r>
          </a:p>
        </p:txBody>
      </p:sp>
      <p:pic>
        <p:nvPicPr>
          <p:cNvPr id="10" name="Picture 9" descr="http://euraxess.ee/app/themes/eux/images/og/euraxess-ee_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spTree>
    <p:extLst>
      <p:ext uri="{BB962C8B-B14F-4D97-AF65-F5344CB8AC3E}">
        <p14:creationId xmlns:p14="http://schemas.microsoft.com/office/powerpoint/2010/main" val="30833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4371"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7" name="TextBox 6"/>
          <p:cNvSpPr txBox="1"/>
          <p:nvPr/>
        </p:nvSpPr>
        <p:spPr>
          <a:xfrm>
            <a:off x="1763688" y="5991448"/>
            <a:ext cx="5184576" cy="400110"/>
          </a:xfrm>
          <a:prstGeom prst="rect">
            <a:avLst/>
          </a:prstGeom>
          <a:noFill/>
        </p:spPr>
        <p:txBody>
          <a:bodyPr wrap="square" rtlCol="0">
            <a:spAutoFit/>
          </a:bodyPr>
          <a:lstStyle/>
          <a:p>
            <a:pPr algn="ctr"/>
            <a:r>
              <a:rPr lang="en-GB" sz="1000" dirty="0"/>
              <a:t>This project has received funding from the European Union’s Seventh Framework Programme</a:t>
            </a:r>
            <a:r>
              <a:rPr lang="fr-FR" sz="1000" dirty="0"/>
              <a:t> </a:t>
            </a:r>
            <a:r>
              <a:rPr lang="en-GB" sz="1000" dirty="0"/>
              <a:t>for research, technological development and demonstration under grant agreement No </a:t>
            </a:r>
            <a:r>
              <a:rPr lang="en-US" sz="1000" dirty="0"/>
              <a:t>643330</a:t>
            </a:r>
            <a:endParaRPr lang="fr-FR" sz="1000" dirty="0"/>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3" name="Rectangle 8"/>
          <p:cNvSpPr>
            <a:spLocks noChangeArrowheads="1"/>
          </p:cNvSpPr>
          <p:nvPr/>
        </p:nvSpPr>
        <p:spPr bwMode="auto">
          <a:xfrm>
            <a:off x="-269875" y="895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6" name="Rectangle 9"/>
          <p:cNvSpPr>
            <a:spLocks noChangeArrowheads="1"/>
          </p:cNvSpPr>
          <p:nvPr/>
        </p:nvSpPr>
        <p:spPr bwMode="auto">
          <a:xfrm>
            <a:off x="-269875" y="1314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0"/>
          <p:cNvSpPr>
            <a:spLocks noChangeArrowheads="1"/>
          </p:cNvSpPr>
          <p:nvPr/>
        </p:nvSpPr>
        <p:spPr bwMode="auto">
          <a:xfrm>
            <a:off x="-269875" y="1695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11"/>
          <p:cNvSpPr>
            <a:spLocks noChangeArrowheads="1"/>
          </p:cNvSpPr>
          <p:nvPr/>
        </p:nvSpPr>
        <p:spPr bwMode="auto">
          <a:xfrm>
            <a:off x="-269875"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 name="Rectangle 12"/>
          <p:cNvSpPr>
            <a:spLocks noChangeArrowheads="1"/>
          </p:cNvSpPr>
          <p:nvPr/>
        </p:nvSpPr>
        <p:spPr bwMode="auto">
          <a:xfrm>
            <a:off x="-269875" y="2762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 name="Rectangle 13"/>
          <p:cNvSpPr>
            <a:spLocks noChangeArrowheads="1"/>
          </p:cNvSpPr>
          <p:nvPr/>
        </p:nvSpPr>
        <p:spPr bwMode="auto">
          <a:xfrm>
            <a:off x="-269875" y="3248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 name="TextBox 11"/>
          <p:cNvSpPr txBox="1"/>
          <p:nvPr/>
        </p:nvSpPr>
        <p:spPr>
          <a:xfrm>
            <a:off x="539552" y="1695450"/>
            <a:ext cx="8208912" cy="1200329"/>
          </a:xfrm>
          <a:prstGeom prst="rect">
            <a:avLst/>
          </a:prstGeom>
          <a:noFill/>
        </p:spPr>
        <p:txBody>
          <a:bodyPr wrap="square" rtlCol="0">
            <a:spAutoFit/>
          </a:bodyPr>
          <a:lstStyle/>
          <a:p>
            <a:pPr algn="r"/>
            <a:endParaRPr lang="en-GB" dirty="0">
              <a:solidFill>
                <a:schemeClr val="accent3">
                  <a:lumMod val="50000"/>
                </a:schemeClr>
              </a:solidFill>
            </a:endParaRPr>
          </a:p>
          <a:p>
            <a:pPr algn="r"/>
            <a:endParaRPr lang="en-US" b="1" dirty="0">
              <a:solidFill>
                <a:schemeClr val="accent3">
                  <a:lumMod val="50000"/>
                </a:schemeClr>
              </a:solidFill>
            </a:endParaRPr>
          </a:p>
          <a:p>
            <a:pPr algn="r"/>
            <a:endParaRPr lang="en-GB" dirty="0">
              <a:solidFill>
                <a:schemeClr val="accent3">
                  <a:lumMod val="50000"/>
                </a:schemeClr>
              </a:solidFill>
            </a:endParaRPr>
          </a:p>
          <a:p>
            <a:endParaRPr lang="en-GB" dirty="0"/>
          </a:p>
        </p:txBody>
      </p:sp>
      <p:pic>
        <p:nvPicPr>
          <p:cNvPr id="21" name="Picture 20" descr="http://euraxess.ee/app/themes/eux/images/og/euraxess-ee_0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sp>
        <p:nvSpPr>
          <p:cNvPr id="17" name="Rectangle 16"/>
          <p:cNvSpPr/>
          <p:nvPr/>
        </p:nvSpPr>
        <p:spPr>
          <a:xfrm>
            <a:off x="2286000" y="1676400"/>
            <a:ext cx="4572000" cy="1107996"/>
          </a:xfrm>
          <a:prstGeom prst="rect">
            <a:avLst/>
          </a:prstGeom>
        </p:spPr>
        <p:txBody>
          <a:bodyPr>
            <a:spAutoFit/>
          </a:bodyPr>
          <a:lstStyle/>
          <a:p>
            <a:r>
              <a:rPr lang="en-IE" dirty="0"/>
              <a:t> </a:t>
            </a:r>
          </a:p>
          <a:p>
            <a:pPr algn="ctr"/>
            <a:r>
              <a:rPr lang="en-IE" sz="2400" b="1" dirty="0"/>
              <a:t>Why researcher career development is important.  </a:t>
            </a:r>
          </a:p>
        </p:txBody>
      </p:sp>
    </p:spTree>
    <p:extLst>
      <p:ext uri="{BB962C8B-B14F-4D97-AF65-F5344CB8AC3E}">
        <p14:creationId xmlns:p14="http://schemas.microsoft.com/office/powerpoint/2010/main" val="2749697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63609" y="1593130"/>
            <a:ext cx="8244834" cy="707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82321" y="1676400"/>
            <a:ext cx="8125252" cy="4462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320"/>
              </a:lnSpc>
              <a:spcBef>
                <a:spcPts val="0"/>
              </a:spcBef>
            </a:pPr>
            <a:endParaRPr lang="en-US" sz="3200" b="1" dirty="0">
              <a:solidFill>
                <a:schemeClr val="tx1">
                  <a:lumMod val="75000"/>
                  <a:lumOff val="25000"/>
                </a:schemeClr>
              </a:solidFill>
              <a:latin typeface="+mn-lt"/>
              <a:cs typeface="Arial"/>
            </a:endParaRPr>
          </a:p>
        </p:txBody>
      </p:sp>
      <p:sp>
        <p:nvSpPr>
          <p:cNvPr id="16" name="Content Placeholder 15"/>
          <p:cNvSpPr>
            <a:spLocks noGrp="1"/>
          </p:cNvSpPr>
          <p:nvPr>
            <p:ph idx="1"/>
          </p:nvPr>
        </p:nvSpPr>
        <p:spPr>
          <a:xfrm>
            <a:off x="457200" y="1600200"/>
            <a:ext cx="8229600" cy="4781128"/>
          </a:xfrm>
        </p:spPr>
        <p:txBody>
          <a:bodyPr>
            <a:normAutofit/>
          </a:bodyPr>
          <a:lstStyle/>
          <a:p>
            <a:pPr algn="ctr">
              <a:buNone/>
            </a:pPr>
            <a:endParaRPr lang="en-IE" sz="800" b="1" dirty="0">
              <a:solidFill>
                <a:schemeClr val="tx2">
                  <a:lumMod val="75000"/>
                </a:schemeClr>
              </a:solidFill>
            </a:endParaRPr>
          </a:p>
          <a:p>
            <a:pPr algn="ctr">
              <a:buNone/>
            </a:pPr>
            <a:r>
              <a:rPr lang="en-IE" sz="2700" b="1" dirty="0">
                <a:solidFill>
                  <a:schemeClr val="tx2">
                    <a:lumMod val="75000"/>
                  </a:schemeClr>
                </a:solidFill>
              </a:rPr>
              <a:t>Skills</a:t>
            </a:r>
            <a:endParaRPr lang="en-IE" sz="2400" u="sng" dirty="0">
              <a:solidFill>
                <a:schemeClr val="tx2">
                  <a:lumMod val="75000"/>
                </a:schemeClr>
              </a:solidFill>
            </a:endParaRPr>
          </a:p>
          <a:p>
            <a:pPr marL="447675" indent="-266700">
              <a:buNone/>
            </a:pPr>
            <a:r>
              <a:rPr lang="en-IE" sz="2400" dirty="0"/>
              <a:t>The primary importance of skills.  </a:t>
            </a:r>
          </a:p>
          <a:p>
            <a:pPr marL="447675" indent="-266700">
              <a:buNone/>
            </a:pPr>
            <a:r>
              <a:rPr lang="en-IE" sz="2400" dirty="0"/>
              <a:t>For a working researcher, your skills are your passport to wherever you wish to go to.  </a:t>
            </a:r>
          </a:p>
          <a:p>
            <a:pPr marL="447675" indent="-266700">
              <a:buNone/>
            </a:pPr>
            <a:endParaRPr lang="en-IE" sz="2400" dirty="0"/>
          </a:p>
          <a:p>
            <a:pPr marL="447675" indent="-266700">
              <a:buNone/>
            </a:pPr>
            <a:r>
              <a:rPr lang="en-IE" sz="2400" dirty="0"/>
              <a:t>CV and job interviews.</a:t>
            </a:r>
          </a:p>
          <a:p>
            <a:pPr algn="ctr">
              <a:buNone/>
            </a:pPr>
            <a:endParaRPr lang="en-IE" sz="2400" dirty="0">
              <a:solidFill>
                <a:schemeClr val="tx2">
                  <a:lumMod val="75000"/>
                </a:schemeClr>
              </a:solidFill>
            </a:endParaRPr>
          </a:p>
        </p:txBody>
      </p:sp>
      <p:sp>
        <p:nvSpPr>
          <p:cNvPr id="6" name="TextBox 5"/>
          <p:cNvSpPr txBox="1"/>
          <p:nvPr/>
        </p:nvSpPr>
        <p:spPr>
          <a:xfrm>
            <a:off x="2267744" y="548680"/>
            <a:ext cx="4680520" cy="523220"/>
          </a:xfrm>
          <a:prstGeom prst="rect">
            <a:avLst/>
          </a:prstGeom>
          <a:noFill/>
        </p:spPr>
        <p:txBody>
          <a:bodyPr wrap="square" rtlCol="0">
            <a:spAutoFit/>
          </a:bodyPr>
          <a:lstStyle/>
          <a:p>
            <a:pPr algn="ctr"/>
            <a:r>
              <a:rPr lang="en-IE" sz="2800" b="1" dirty="0">
                <a:solidFill>
                  <a:schemeClr val="tx2">
                    <a:lumMod val="75000"/>
                  </a:schemeClr>
                </a:solidFill>
              </a:rPr>
              <a:t>  </a:t>
            </a:r>
          </a:p>
        </p:txBody>
      </p:sp>
      <p:pic>
        <p:nvPicPr>
          <p:cNvPr id="9" name="Picture 8" descr="http://euraxess.ee/app/themes/eux/images/og/euraxess-ee_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pic>
        <p:nvPicPr>
          <p:cNvPr id="7"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3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4371"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7" name="TextBox 6"/>
          <p:cNvSpPr txBox="1"/>
          <p:nvPr/>
        </p:nvSpPr>
        <p:spPr>
          <a:xfrm>
            <a:off x="1763688" y="5991448"/>
            <a:ext cx="5184576" cy="400110"/>
          </a:xfrm>
          <a:prstGeom prst="rect">
            <a:avLst/>
          </a:prstGeom>
          <a:noFill/>
        </p:spPr>
        <p:txBody>
          <a:bodyPr wrap="square" rtlCol="0">
            <a:spAutoFit/>
          </a:bodyPr>
          <a:lstStyle/>
          <a:p>
            <a:pPr algn="ctr"/>
            <a:r>
              <a:rPr lang="en-GB" sz="1000" dirty="0"/>
              <a:t>This project has received funding from the European Union’s Seventh Framework Programme</a:t>
            </a:r>
            <a:r>
              <a:rPr lang="fr-FR" sz="1000" dirty="0"/>
              <a:t> </a:t>
            </a:r>
            <a:r>
              <a:rPr lang="en-GB" sz="1000" dirty="0"/>
              <a:t>for research, technological development and demonstration under grant agreement No </a:t>
            </a:r>
            <a:r>
              <a:rPr lang="en-US" sz="1000" dirty="0"/>
              <a:t>643330</a:t>
            </a:r>
            <a:endParaRPr lang="fr-FR" sz="1000" dirty="0"/>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3" name="Rectangle 8"/>
          <p:cNvSpPr>
            <a:spLocks noChangeArrowheads="1"/>
          </p:cNvSpPr>
          <p:nvPr/>
        </p:nvSpPr>
        <p:spPr bwMode="auto">
          <a:xfrm>
            <a:off x="-269875" y="895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6" name="Rectangle 9"/>
          <p:cNvSpPr>
            <a:spLocks noChangeArrowheads="1"/>
          </p:cNvSpPr>
          <p:nvPr/>
        </p:nvSpPr>
        <p:spPr bwMode="auto">
          <a:xfrm>
            <a:off x="-269875" y="1314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0"/>
          <p:cNvSpPr>
            <a:spLocks noChangeArrowheads="1"/>
          </p:cNvSpPr>
          <p:nvPr/>
        </p:nvSpPr>
        <p:spPr bwMode="auto">
          <a:xfrm>
            <a:off x="-269875" y="1695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11"/>
          <p:cNvSpPr>
            <a:spLocks noChangeArrowheads="1"/>
          </p:cNvSpPr>
          <p:nvPr/>
        </p:nvSpPr>
        <p:spPr bwMode="auto">
          <a:xfrm>
            <a:off x="-269875"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 name="Rectangle 12"/>
          <p:cNvSpPr>
            <a:spLocks noChangeArrowheads="1"/>
          </p:cNvSpPr>
          <p:nvPr/>
        </p:nvSpPr>
        <p:spPr bwMode="auto">
          <a:xfrm>
            <a:off x="-269875" y="2762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 name="Rectangle 13"/>
          <p:cNvSpPr>
            <a:spLocks noChangeArrowheads="1"/>
          </p:cNvSpPr>
          <p:nvPr/>
        </p:nvSpPr>
        <p:spPr bwMode="auto">
          <a:xfrm>
            <a:off x="-269875" y="3248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 name="TextBox 11"/>
          <p:cNvSpPr txBox="1"/>
          <p:nvPr/>
        </p:nvSpPr>
        <p:spPr>
          <a:xfrm>
            <a:off x="554088" y="1676400"/>
            <a:ext cx="8208912" cy="1200329"/>
          </a:xfrm>
          <a:prstGeom prst="rect">
            <a:avLst/>
          </a:prstGeom>
          <a:noFill/>
        </p:spPr>
        <p:txBody>
          <a:bodyPr wrap="square" rtlCol="0">
            <a:spAutoFit/>
          </a:bodyPr>
          <a:lstStyle/>
          <a:p>
            <a:pPr algn="r"/>
            <a:endParaRPr lang="en-GB" dirty="0">
              <a:solidFill>
                <a:schemeClr val="accent3">
                  <a:lumMod val="50000"/>
                </a:schemeClr>
              </a:solidFill>
            </a:endParaRPr>
          </a:p>
          <a:p>
            <a:pPr algn="r"/>
            <a:endParaRPr lang="en-US" b="1" dirty="0">
              <a:solidFill>
                <a:schemeClr val="accent3">
                  <a:lumMod val="50000"/>
                </a:schemeClr>
              </a:solidFill>
            </a:endParaRPr>
          </a:p>
          <a:p>
            <a:pPr algn="r"/>
            <a:endParaRPr lang="en-GB" dirty="0">
              <a:solidFill>
                <a:schemeClr val="accent3">
                  <a:lumMod val="50000"/>
                </a:schemeClr>
              </a:solidFill>
            </a:endParaRPr>
          </a:p>
          <a:p>
            <a:endParaRPr lang="en-GB" dirty="0"/>
          </a:p>
        </p:txBody>
      </p:sp>
      <p:pic>
        <p:nvPicPr>
          <p:cNvPr id="14" name="Picture 2"/>
          <p:cNvPicPr>
            <a:picLocks noChangeAspect="1" noChangeArrowheads="1"/>
          </p:cNvPicPr>
          <p:nvPr/>
        </p:nvPicPr>
        <p:blipFill>
          <a:blip r:embed="rId5" cstate="print"/>
          <a:srcRect/>
          <a:stretch>
            <a:fillRect/>
          </a:stretch>
        </p:blipFill>
        <p:spPr bwMode="auto">
          <a:xfrm>
            <a:off x="1524000" y="1"/>
            <a:ext cx="6096000" cy="5791200"/>
          </a:xfrm>
          <a:prstGeom prst="rect">
            <a:avLst/>
          </a:prstGeom>
          <a:noFill/>
          <a:ln w="9525">
            <a:noFill/>
            <a:miter lim="800000"/>
            <a:headEnd/>
            <a:tailEnd/>
          </a:ln>
        </p:spPr>
      </p:pic>
      <p:pic>
        <p:nvPicPr>
          <p:cNvPr id="21" name="Picture 20" descr="http://euraxess.ee/app/themes/eux/images/og/euraxess-ee_0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5675" y="3789040"/>
            <a:ext cx="1838325" cy="1838325"/>
          </a:xfrm>
          <a:prstGeom prst="rect">
            <a:avLst/>
          </a:prstGeom>
          <a:noFill/>
          <a:ln>
            <a:noFill/>
          </a:ln>
        </p:spPr>
      </p:pic>
    </p:spTree>
    <p:extLst>
      <p:ext uri="{BB962C8B-B14F-4D97-AF65-F5344CB8AC3E}">
        <p14:creationId xmlns:p14="http://schemas.microsoft.com/office/powerpoint/2010/main" val="2749697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http://euraxess.ee/app/themes/eux/images/og/euraxess-ee_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cxnSp>
        <p:nvCxnSpPr>
          <p:cNvPr id="4" name="Straight Connector 3"/>
          <p:cNvCxnSpPr/>
          <p:nvPr/>
        </p:nvCxnSpPr>
        <p:spPr>
          <a:xfrm>
            <a:off x="463609" y="1593130"/>
            <a:ext cx="8244834" cy="707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82321" y="1731523"/>
            <a:ext cx="8125252" cy="4462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320"/>
              </a:lnSpc>
              <a:spcBef>
                <a:spcPts val="0"/>
              </a:spcBef>
            </a:pPr>
            <a:endParaRPr lang="en-US" sz="3200" b="1" dirty="0">
              <a:solidFill>
                <a:schemeClr val="tx1">
                  <a:lumMod val="75000"/>
                  <a:lumOff val="25000"/>
                </a:schemeClr>
              </a:solidFill>
              <a:latin typeface="+mn-lt"/>
              <a:cs typeface="Arial"/>
            </a:endParaRPr>
          </a:p>
        </p:txBody>
      </p:sp>
      <p:sp>
        <p:nvSpPr>
          <p:cNvPr id="16" name="Content Placeholder 15"/>
          <p:cNvSpPr>
            <a:spLocks noGrp="1"/>
          </p:cNvSpPr>
          <p:nvPr>
            <p:ph idx="1"/>
          </p:nvPr>
        </p:nvSpPr>
        <p:spPr>
          <a:xfrm>
            <a:off x="457200" y="1600200"/>
            <a:ext cx="8229600" cy="4781128"/>
          </a:xfrm>
        </p:spPr>
        <p:txBody>
          <a:bodyPr/>
          <a:lstStyle/>
          <a:p>
            <a:pPr algn="ctr">
              <a:buNone/>
            </a:pPr>
            <a:endParaRPr lang="en-IE" sz="800" b="1" dirty="0">
              <a:solidFill>
                <a:schemeClr val="tx2">
                  <a:lumMod val="75000"/>
                </a:schemeClr>
              </a:solidFill>
            </a:endParaRPr>
          </a:p>
          <a:p>
            <a:pPr algn="ctr">
              <a:buNone/>
            </a:pPr>
            <a:r>
              <a:rPr lang="en-IE" sz="2700" b="1" dirty="0">
                <a:solidFill>
                  <a:schemeClr val="tx2">
                    <a:lumMod val="75000"/>
                  </a:schemeClr>
                </a:solidFill>
              </a:rPr>
              <a:t>Skills Audit</a:t>
            </a:r>
          </a:p>
          <a:p>
            <a:pPr algn="ctr">
              <a:buNone/>
            </a:pPr>
            <a:endParaRPr lang="en-IE" sz="800" b="1" dirty="0">
              <a:solidFill>
                <a:schemeClr val="tx2">
                  <a:lumMod val="75000"/>
                </a:schemeClr>
              </a:solidFill>
            </a:endParaRPr>
          </a:p>
          <a:p>
            <a:pPr algn="ctr">
              <a:lnSpc>
                <a:spcPct val="150000"/>
              </a:lnSpc>
              <a:buNone/>
            </a:pPr>
            <a:r>
              <a:rPr lang="en-IE" sz="2400" u="sng" dirty="0">
                <a:solidFill>
                  <a:schemeClr val="tx2">
                    <a:lumMod val="75000"/>
                  </a:schemeClr>
                </a:solidFill>
              </a:rPr>
              <a:t>Pre-workshop activities</a:t>
            </a:r>
          </a:p>
          <a:p>
            <a:pPr marL="447675" indent="-266700"/>
            <a:r>
              <a:rPr lang="en-IE" sz="2400" dirty="0">
                <a:solidFill>
                  <a:schemeClr val="tx2">
                    <a:lumMod val="75000"/>
                  </a:schemeClr>
                </a:solidFill>
              </a:rPr>
              <a:t>Each participant make a full list of all their skills</a:t>
            </a:r>
          </a:p>
          <a:p>
            <a:pPr marL="447675" indent="-266700"/>
            <a:r>
              <a:rPr lang="en-IE" sz="2400" dirty="0">
                <a:solidFill>
                  <a:schemeClr val="tx2">
                    <a:lumMod val="75000"/>
                  </a:schemeClr>
                </a:solidFill>
              </a:rPr>
              <a:t>Bring a copy of their most recent CV</a:t>
            </a:r>
          </a:p>
          <a:p>
            <a:pPr algn="ctr">
              <a:buNone/>
            </a:pPr>
            <a:endParaRPr lang="en-IE" sz="2400" u="sng" dirty="0">
              <a:solidFill>
                <a:schemeClr val="tx2">
                  <a:lumMod val="75000"/>
                </a:schemeClr>
              </a:solidFill>
            </a:endParaRPr>
          </a:p>
          <a:p>
            <a:pPr algn="ctr">
              <a:lnSpc>
                <a:spcPct val="150000"/>
              </a:lnSpc>
              <a:buNone/>
            </a:pPr>
            <a:r>
              <a:rPr lang="en-IE" sz="2400" u="sng" dirty="0">
                <a:solidFill>
                  <a:schemeClr val="tx2">
                    <a:lumMod val="75000"/>
                  </a:schemeClr>
                </a:solidFill>
              </a:rPr>
              <a:t>Workshop activities</a:t>
            </a:r>
          </a:p>
          <a:p>
            <a:pPr marL="447675" indent="-266700"/>
            <a:r>
              <a:rPr lang="en-IE" sz="2400" dirty="0">
                <a:solidFill>
                  <a:schemeClr val="tx2">
                    <a:lumMod val="75000"/>
                  </a:schemeClr>
                </a:solidFill>
              </a:rPr>
              <a:t>Add to list all skills from all previous employment </a:t>
            </a:r>
          </a:p>
          <a:p>
            <a:pPr marL="447675" indent="-266700"/>
            <a:r>
              <a:rPr lang="en-IE" sz="2400" dirty="0">
                <a:solidFill>
                  <a:schemeClr val="tx2">
                    <a:lumMod val="75000"/>
                  </a:schemeClr>
                </a:solidFill>
              </a:rPr>
              <a:t>Use online supports to prompt additions to the list (Google)</a:t>
            </a:r>
          </a:p>
        </p:txBody>
      </p:sp>
      <p:sp>
        <p:nvSpPr>
          <p:cNvPr id="6" name="TextBox 5"/>
          <p:cNvSpPr txBox="1"/>
          <p:nvPr/>
        </p:nvSpPr>
        <p:spPr>
          <a:xfrm>
            <a:off x="2267744" y="548680"/>
            <a:ext cx="4680520" cy="523220"/>
          </a:xfrm>
          <a:prstGeom prst="rect">
            <a:avLst/>
          </a:prstGeom>
          <a:noFill/>
        </p:spPr>
        <p:txBody>
          <a:bodyPr wrap="square" rtlCol="0">
            <a:spAutoFit/>
          </a:bodyPr>
          <a:lstStyle/>
          <a:p>
            <a:pPr algn="ctr"/>
            <a:r>
              <a:rPr lang="en-IE" sz="2800" b="1" dirty="0">
                <a:solidFill>
                  <a:schemeClr val="tx2">
                    <a:lumMod val="75000"/>
                  </a:schemeClr>
                </a:solidFill>
              </a:rPr>
              <a:t>Self-assessment</a:t>
            </a:r>
          </a:p>
        </p:txBody>
      </p:sp>
      <p:pic>
        <p:nvPicPr>
          <p:cNvPr id="9"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63688" y="5991448"/>
            <a:ext cx="5184576" cy="400110"/>
          </a:xfrm>
          <a:prstGeom prst="rect">
            <a:avLst/>
          </a:prstGeom>
          <a:noFill/>
        </p:spPr>
        <p:txBody>
          <a:bodyPr wrap="square" rtlCol="0">
            <a:spAutoFit/>
          </a:bodyPr>
          <a:lstStyle/>
          <a:p>
            <a:pPr algn="ctr"/>
            <a:r>
              <a:rPr lang="en-GB" sz="1000" dirty="0"/>
              <a:t>This project has received funding from the European Union’s Seventh Framework Programme</a:t>
            </a:r>
            <a:r>
              <a:rPr lang="fr-FR" sz="1000" dirty="0"/>
              <a:t> </a:t>
            </a:r>
            <a:r>
              <a:rPr lang="en-GB" sz="1000" dirty="0"/>
              <a:t>for research, technological development and demonstration under grant agreement No </a:t>
            </a:r>
            <a:r>
              <a:rPr lang="en-US" sz="1000" dirty="0"/>
              <a:t>643330</a:t>
            </a:r>
            <a:endParaRPr lang="fr-FR" sz="1000" dirty="0"/>
          </a:p>
        </p:txBody>
      </p:sp>
      <p:pic>
        <p:nvPicPr>
          <p:cNvPr id="1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3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63609" y="1593130"/>
            <a:ext cx="8244834" cy="707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82321" y="1731523"/>
            <a:ext cx="8125252" cy="4462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320"/>
              </a:lnSpc>
              <a:spcBef>
                <a:spcPts val="0"/>
              </a:spcBef>
            </a:pPr>
            <a:endParaRPr lang="en-US" sz="3200" b="1" dirty="0">
              <a:solidFill>
                <a:schemeClr val="tx1">
                  <a:lumMod val="75000"/>
                  <a:lumOff val="25000"/>
                </a:schemeClr>
              </a:solidFill>
              <a:latin typeface="+mn-lt"/>
              <a:cs typeface="Arial"/>
            </a:endParaRPr>
          </a:p>
        </p:txBody>
      </p:sp>
      <p:pic>
        <p:nvPicPr>
          <p:cNvPr id="1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http://euraxess.ee/app/themes/eux/images/og/euraxess-ee_0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sp>
        <p:nvSpPr>
          <p:cNvPr id="19" name="TextBox 18"/>
          <p:cNvSpPr txBox="1"/>
          <p:nvPr/>
        </p:nvSpPr>
        <p:spPr>
          <a:xfrm>
            <a:off x="1763688" y="5991448"/>
            <a:ext cx="5184576" cy="400110"/>
          </a:xfrm>
          <a:prstGeom prst="rect">
            <a:avLst/>
          </a:prstGeom>
          <a:noFill/>
        </p:spPr>
        <p:txBody>
          <a:bodyPr wrap="square" rtlCol="0">
            <a:spAutoFit/>
          </a:bodyPr>
          <a:lstStyle/>
          <a:p>
            <a:pPr algn="ctr"/>
            <a:r>
              <a:rPr lang="en-GB" sz="1000" dirty="0"/>
              <a:t>This project has received funding from the European Union’s Seventh Framework Programme</a:t>
            </a:r>
            <a:r>
              <a:rPr lang="fr-FR" sz="1000" dirty="0"/>
              <a:t> </a:t>
            </a:r>
            <a:r>
              <a:rPr lang="en-GB" sz="1000" dirty="0"/>
              <a:t>for research, technological development and demonstration under grant agreement No </a:t>
            </a:r>
            <a:r>
              <a:rPr lang="en-US" sz="1000" dirty="0"/>
              <a:t>643330</a:t>
            </a:r>
            <a:endParaRPr lang="fr-FR" sz="1000" dirty="0"/>
          </a:p>
        </p:txBody>
      </p:sp>
      <p:pic>
        <p:nvPicPr>
          <p:cNvPr id="2050" name="Picture 2"/>
          <p:cNvPicPr>
            <a:picLocks noGrp="1" noChangeAspect="1" noChangeArrowheads="1"/>
          </p:cNvPicPr>
          <p:nvPr>
            <p:ph idx="1"/>
          </p:nvPr>
        </p:nvPicPr>
        <p:blipFill>
          <a:blip r:embed="rId6" cstate="print"/>
          <a:srcRect/>
          <a:stretch>
            <a:fillRect/>
          </a:stretch>
        </p:blipFill>
        <p:spPr bwMode="auto">
          <a:xfrm>
            <a:off x="0" y="0"/>
            <a:ext cx="9144000" cy="5943601"/>
          </a:xfrm>
          <a:prstGeom prst="rect">
            <a:avLst/>
          </a:prstGeom>
          <a:noFill/>
          <a:ln w="9525">
            <a:noFill/>
            <a:miter lim="800000"/>
            <a:headEnd/>
            <a:tailEnd/>
          </a:ln>
        </p:spPr>
      </p:pic>
    </p:spTree>
    <p:extLst>
      <p:ext uri="{BB962C8B-B14F-4D97-AF65-F5344CB8AC3E}">
        <p14:creationId xmlns:p14="http://schemas.microsoft.com/office/powerpoint/2010/main" val="30833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http://euraxess.ee/app/themes/eux/images/og/euraxess-ee_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cxnSp>
        <p:nvCxnSpPr>
          <p:cNvPr id="4" name="Straight Connector 3"/>
          <p:cNvCxnSpPr/>
          <p:nvPr/>
        </p:nvCxnSpPr>
        <p:spPr>
          <a:xfrm>
            <a:off x="463609" y="1593130"/>
            <a:ext cx="8244834" cy="707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82321" y="1731523"/>
            <a:ext cx="8125252" cy="4462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320"/>
              </a:lnSpc>
              <a:spcBef>
                <a:spcPts val="0"/>
              </a:spcBef>
            </a:pPr>
            <a:endParaRPr lang="en-US" sz="3200" b="1" dirty="0">
              <a:solidFill>
                <a:schemeClr val="tx1">
                  <a:lumMod val="75000"/>
                  <a:lumOff val="25000"/>
                </a:schemeClr>
              </a:solidFill>
              <a:latin typeface="+mn-lt"/>
              <a:cs typeface="Arial"/>
            </a:endParaRPr>
          </a:p>
        </p:txBody>
      </p:sp>
      <p:pic>
        <p:nvPicPr>
          <p:cNvPr id="6146" name="Picture 2"/>
          <p:cNvPicPr>
            <a:picLocks noGrp="1" noChangeAspect="1" noChangeArrowheads="1"/>
          </p:cNvPicPr>
          <p:nvPr>
            <p:ph idx="1"/>
          </p:nvPr>
        </p:nvPicPr>
        <p:blipFill>
          <a:blip r:embed="rId4" cstate="print"/>
          <a:srcRect/>
          <a:stretch>
            <a:fillRect/>
          </a:stretch>
        </p:blipFill>
        <p:spPr bwMode="auto">
          <a:xfrm>
            <a:off x="1691680" y="1700808"/>
            <a:ext cx="5976664" cy="4824536"/>
          </a:xfrm>
          <a:prstGeom prst="rect">
            <a:avLst/>
          </a:prstGeom>
          <a:noFill/>
          <a:ln w="9525">
            <a:noFill/>
            <a:miter lim="800000"/>
            <a:headEnd/>
            <a:tailEnd/>
          </a:ln>
        </p:spPr>
      </p:pic>
      <p:sp>
        <p:nvSpPr>
          <p:cNvPr id="7" name="TextBox 6"/>
          <p:cNvSpPr txBox="1"/>
          <p:nvPr/>
        </p:nvSpPr>
        <p:spPr>
          <a:xfrm>
            <a:off x="2627784" y="764704"/>
            <a:ext cx="3960440" cy="523220"/>
          </a:xfrm>
          <a:prstGeom prst="rect">
            <a:avLst/>
          </a:prstGeom>
          <a:noFill/>
        </p:spPr>
        <p:txBody>
          <a:bodyPr wrap="square" rtlCol="0">
            <a:spAutoFit/>
          </a:bodyPr>
          <a:lstStyle/>
          <a:p>
            <a:pPr algn="ctr"/>
            <a:r>
              <a:rPr lang="en-IE" sz="2800" b="1" dirty="0">
                <a:solidFill>
                  <a:schemeClr val="tx2">
                    <a:lumMod val="75000"/>
                  </a:schemeClr>
                </a:solidFill>
              </a:rPr>
              <a:t>Skills Audit</a:t>
            </a:r>
            <a:endParaRPr lang="en-IE" dirty="0">
              <a:solidFill>
                <a:schemeClr val="tx2">
                  <a:lumMod val="75000"/>
                </a:schemeClr>
              </a:solidFill>
            </a:endParaRPr>
          </a:p>
        </p:txBody>
      </p:sp>
      <p:pic>
        <p:nvPicPr>
          <p:cNvPr id="10"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3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63609" y="1593130"/>
            <a:ext cx="8244834" cy="707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82321" y="1731523"/>
            <a:ext cx="8125252" cy="4462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320"/>
              </a:lnSpc>
              <a:spcBef>
                <a:spcPts val="0"/>
              </a:spcBef>
            </a:pPr>
            <a:endParaRPr lang="en-US" sz="3200" b="1" dirty="0">
              <a:solidFill>
                <a:schemeClr val="tx1">
                  <a:lumMod val="75000"/>
                  <a:lumOff val="25000"/>
                </a:schemeClr>
              </a:solidFill>
              <a:latin typeface="+mn-lt"/>
              <a:cs typeface="Arial"/>
            </a:endParaRPr>
          </a:p>
        </p:txBody>
      </p:sp>
      <p:pic>
        <p:nvPicPr>
          <p:cNvPr id="7170" name="Picture 2"/>
          <p:cNvPicPr>
            <a:picLocks noGrp="1" noChangeAspect="1" noChangeArrowheads="1"/>
          </p:cNvPicPr>
          <p:nvPr>
            <p:ph idx="1"/>
          </p:nvPr>
        </p:nvPicPr>
        <p:blipFill>
          <a:blip r:embed="rId3" cstate="print"/>
          <a:srcRect/>
          <a:stretch>
            <a:fillRect/>
          </a:stretch>
        </p:blipFill>
        <p:spPr bwMode="auto">
          <a:xfrm>
            <a:off x="1454548" y="1600200"/>
            <a:ext cx="6234904" cy="4525963"/>
          </a:xfrm>
          <a:prstGeom prst="rect">
            <a:avLst/>
          </a:prstGeom>
          <a:noFill/>
          <a:ln w="9525">
            <a:noFill/>
            <a:miter lim="800000"/>
            <a:headEnd/>
            <a:tailEnd/>
          </a:ln>
        </p:spPr>
      </p:pic>
      <p:sp>
        <p:nvSpPr>
          <p:cNvPr id="7" name="TextBox 6"/>
          <p:cNvSpPr txBox="1"/>
          <p:nvPr/>
        </p:nvSpPr>
        <p:spPr>
          <a:xfrm>
            <a:off x="2627784" y="764704"/>
            <a:ext cx="3960440" cy="523220"/>
          </a:xfrm>
          <a:prstGeom prst="rect">
            <a:avLst/>
          </a:prstGeom>
          <a:noFill/>
        </p:spPr>
        <p:txBody>
          <a:bodyPr wrap="square" rtlCol="0">
            <a:spAutoFit/>
          </a:bodyPr>
          <a:lstStyle/>
          <a:p>
            <a:pPr algn="ctr"/>
            <a:r>
              <a:rPr lang="en-IE" sz="2800" b="1" dirty="0">
                <a:solidFill>
                  <a:schemeClr val="tx2">
                    <a:lumMod val="75000"/>
                  </a:schemeClr>
                </a:solidFill>
              </a:rPr>
              <a:t>Skills Audit</a:t>
            </a:r>
            <a:endParaRPr lang="en-IE" dirty="0">
              <a:solidFill>
                <a:schemeClr val="tx2">
                  <a:lumMod val="75000"/>
                </a:schemeClr>
              </a:solidFill>
            </a:endParaRPr>
          </a:p>
        </p:txBody>
      </p:sp>
      <p:pic>
        <p:nvPicPr>
          <p:cNvPr id="10"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euraxess.ee/app/themes/eux/images/og/euraxess-ee_0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pic>
        <p:nvPicPr>
          <p:cNvPr id="1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763688" y="5991448"/>
            <a:ext cx="5184576" cy="400110"/>
          </a:xfrm>
          <a:prstGeom prst="rect">
            <a:avLst/>
          </a:prstGeom>
          <a:noFill/>
        </p:spPr>
        <p:txBody>
          <a:bodyPr wrap="square" rtlCol="0">
            <a:spAutoFit/>
          </a:bodyPr>
          <a:lstStyle/>
          <a:p>
            <a:pPr algn="ctr"/>
            <a:r>
              <a:rPr lang="en-GB" sz="1000" dirty="0"/>
              <a:t>This project has received funding from the European Union’s Seventh Framework Programme</a:t>
            </a:r>
            <a:r>
              <a:rPr lang="fr-FR" sz="1000" dirty="0"/>
              <a:t> </a:t>
            </a:r>
            <a:r>
              <a:rPr lang="en-GB" sz="1000" dirty="0"/>
              <a:t>for research, technological development and demonstration under grant agreement No </a:t>
            </a:r>
            <a:r>
              <a:rPr lang="en-US" sz="1000" dirty="0"/>
              <a:t>643330</a:t>
            </a:r>
            <a:endParaRPr lang="fr-FR" sz="1000" dirty="0"/>
          </a:p>
        </p:txBody>
      </p:sp>
    </p:spTree>
    <p:extLst>
      <p:ext uri="{BB962C8B-B14F-4D97-AF65-F5344CB8AC3E}">
        <p14:creationId xmlns:p14="http://schemas.microsoft.com/office/powerpoint/2010/main" val="30833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http://euraxess.ee/app/themes/eux/images/og/euraxess-ee_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cxnSp>
        <p:nvCxnSpPr>
          <p:cNvPr id="4" name="Straight Connector 3"/>
          <p:cNvCxnSpPr/>
          <p:nvPr/>
        </p:nvCxnSpPr>
        <p:spPr>
          <a:xfrm>
            <a:off x="463609" y="1593130"/>
            <a:ext cx="8244834" cy="707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82321" y="1731523"/>
            <a:ext cx="8125252" cy="4462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320"/>
              </a:lnSpc>
              <a:spcBef>
                <a:spcPts val="0"/>
              </a:spcBef>
            </a:pPr>
            <a:endParaRPr lang="en-US" sz="3200" b="1" dirty="0">
              <a:solidFill>
                <a:schemeClr val="tx1">
                  <a:lumMod val="75000"/>
                  <a:lumOff val="25000"/>
                </a:schemeClr>
              </a:solidFill>
              <a:latin typeface="+mn-lt"/>
              <a:cs typeface="Arial"/>
            </a:endParaRPr>
          </a:p>
        </p:txBody>
      </p:sp>
      <p:pic>
        <p:nvPicPr>
          <p:cNvPr id="8194" name="Picture 2"/>
          <p:cNvPicPr>
            <a:picLocks noGrp="1" noChangeAspect="1" noChangeArrowheads="1"/>
          </p:cNvPicPr>
          <p:nvPr>
            <p:ph idx="1"/>
          </p:nvPr>
        </p:nvPicPr>
        <p:blipFill>
          <a:blip r:embed="rId4" cstate="print"/>
          <a:srcRect/>
          <a:stretch>
            <a:fillRect/>
          </a:stretch>
        </p:blipFill>
        <p:spPr bwMode="auto">
          <a:xfrm>
            <a:off x="1270273" y="1524000"/>
            <a:ext cx="6603454" cy="4525963"/>
          </a:xfrm>
          <a:prstGeom prst="rect">
            <a:avLst/>
          </a:prstGeom>
          <a:noFill/>
          <a:ln w="9525">
            <a:noFill/>
            <a:miter lim="800000"/>
            <a:headEnd/>
            <a:tailEnd/>
          </a:ln>
        </p:spPr>
      </p:pic>
      <p:sp>
        <p:nvSpPr>
          <p:cNvPr id="7" name="TextBox 6"/>
          <p:cNvSpPr txBox="1"/>
          <p:nvPr/>
        </p:nvSpPr>
        <p:spPr>
          <a:xfrm>
            <a:off x="2627784" y="764704"/>
            <a:ext cx="3960440" cy="800219"/>
          </a:xfrm>
          <a:prstGeom prst="rect">
            <a:avLst/>
          </a:prstGeom>
          <a:noFill/>
        </p:spPr>
        <p:txBody>
          <a:bodyPr wrap="square" rtlCol="0">
            <a:spAutoFit/>
          </a:bodyPr>
          <a:lstStyle/>
          <a:p>
            <a:pPr algn="ctr"/>
            <a:r>
              <a:rPr lang="en-IE" sz="2800" b="1" dirty="0">
                <a:solidFill>
                  <a:schemeClr val="tx2">
                    <a:lumMod val="75000"/>
                  </a:schemeClr>
                </a:solidFill>
              </a:rPr>
              <a:t>Skills Audit</a:t>
            </a:r>
          </a:p>
          <a:p>
            <a:endParaRPr lang="en-IE" dirty="0"/>
          </a:p>
        </p:txBody>
      </p:sp>
      <p:pic>
        <p:nvPicPr>
          <p:cNvPr id="10"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763688" y="5991448"/>
            <a:ext cx="5184576" cy="400110"/>
          </a:xfrm>
          <a:prstGeom prst="rect">
            <a:avLst/>
          </a:prstGeom>
          <a:noFill/>
        </p:spPr>
        <p:txBody>
          <a:bodyPr wrap="square" rtlCol="0">
            <a:spAutoFit/>
          </a:bodyPr>
          <a:lstStyle/>
          <a:p>
            <a:pPr algn="ctr"/>
            <a:r>
              <a:rPr lang="en-GB" sz="1000" dirty="0"/>
              <a:t>This project has received funding from the European Union’s Seventh Framework Programme</a:t>
            </a:r>
            <a:r>
              <a:rPr lang="fr-FR" sz="1000" dirty="0"/>
              <a:t> </a:t>
            </a:r>
            <a:r>
              <a:rPr lang="en-GB" sz="1000" dirty="0"/>
              <a:t>for research, technological development and demonstration under grant agreement No </a:t>
            </a:r>
            <a:r>
              <a:rPr lang="en-US" sz="1000" dirty="0"/>
              <a:t>643330</a:t>
            </a:r>
            <a:endParaRPr lang="fr-FR" sz="1000" dirty="0"/>
          </a:p>
        </p:txBody>
      </p:sp>
    </p:spTree>
    <p:extLst>
      <p:ext uri="{BB962C8B-B14F-4D97-AF65-F5344CB8AC3E}">
        <p14:creationId xmlns:p14="http://schemas.microsoft.com/office/powerpoint/2010/main" val="30833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63609" y="1593130"/>
            <a:ext cx="8244834" cy="707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82321" y="1731523"/>
            <a:ext cx="8125252" cy="4462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320"/>
              </a:lnSpc>
              <a:spcBef>
                <a:spcPts val="0"/>
              </a:spcBef>
            </a:pPr>
            <a:endParaRPr lang="en-US" sz="3200" b="1" dirty="0">
              <a:solidFill>
                <a:schemeClr val="tx1">
                  <a:lumMod val="75000"/>
                  <a:lumOff val="25000"/>
                </a:schemeClr>
              </a:solidFill>
              <a:latin typeface="+mn-lt"/>
              <a:cs typeface="Arial"/>
            </a:endParaRPr>
          </a:p>
        </p:txBody>
      </p:sp>
      <p:pic>
        <p:nvPicPr>
          <p:cNvPr id="10242" name="Picture 2"/>
          <p:cNvPicPr>
            <a:picLocks noGrp="1" noChangeAspect="1" noChangeArrowheads="1"/>
          </p:cNvPicPr>
          <p:nvPr>
            <p:ph idx="1"/>
          </p:nvPr>
        </p:nvPicPr>
        <p:blipFill>
          <a:blip r:embed="rId3" cstate="print"/>
          <a:srcRect/>
          <a:stretch>
            <a:fillRect/>
          </a:stretch>
        </p:blipFill>
        <p:spPr bwMode="auto">
          <a:xfrm>
            <a:off x="1331640" y="1600200"/>
            <a:ext cx="6408712" cy="4853136"/>
          </a:xfrm>
          <a:prstGeom prst="rect">
            <a:avLst/>
          </a:prstGeom>
          <a:noFill/>
          <a:ln w="9525">
            <a:noFill/>
            <a:miter lim="800000"/>
            <a:headEnd/>
            <a:tailEnd/>
          </a:ln>
        </p:spPr>
      </p:pic>
      <p:sp>
        <p:nvSpPr>
          <p:cNvPr id="7" name="TextBox 6"/>
          <p:cNvSpPr txBox="1"/>
          <p:nvPr/>
        </p:nvSpPr>
        <p:spPr>
          <a:xfrm>
            <a:off x="2627784" y="764704"/>
            <a:ext cx="3960440" cy="523220"/>
          </a:xfrm>
          <a:prstGeom prst="rect">
            <a:avLst/>
          </a:prstGeom>
          <a:noFill/>
        </p:spPr>
        <p:txBody>
          <a:bodyPr wrap="square" rtlCol="0">
            <a:spAutoFit/>
          </a:bodyPr>
          <a:lstStyle/>
          <a:p>
            <a:pPr algn="ctr"/>
            <a:r>
              <a:rPr lang="en-IE" sz="2800" b="1" dirty="0">
                <a:solidFill>
                  <a:schemeClr val="tx2">
                    <a:lumMod val="75000"/>
                  </a:schemeClr>
                </a:solidFill>
              </a:rPr>
              <a:t>Skills Audit</a:t>
            </a:r>
            <a:endParaRPr lang="en-IE" dirty="0"/>
          </a:p>
        </p:txBody>
      </p:sp>
      <p:pic>
        <p:nvPicPr>
          <p:cNvPr id="10"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3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63609" y="1593130"/>
            <a:ext cx="8244834" cy="707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82321" y="1731523"/>
            <a:ext cx="8125252" cy="4462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320"/>
              </a:lnSpc>
              <a:spcBef>
                <a:spcPts val="0"/>
              </a:spcBef>
            </a:pPr>
            <a:endParaRPr lang="en-US" sz="3200" b="1" dirty="0">
              <a:solidFill>
                <a:schemeClr val="tx1">
                  <a:lumMod val="75000"/>
                  <a:lumOff val="25000"/>
                </a:schemeClr>
              </a:solidFill>
              <a:latin typeface="+mn-lt"/>
              <a:cs typeface="Arial"/>
            </a:endParaRPr>
          </a:p>
        </p:txBody>
      </p:sp>
      <p:pic>
        <p:nvPicPr>
          <p:cNvPr id="9218" name="Picture 2"/>
          <p:cNvPicPr>
            <a:picLocks noGrp="1" noChangeAspect="1" noChangeArrowheads="1"/>
          </p:cNvPicPr>
          <p:nvPr>
            <p:ph idx="1"/>
          </p:nvPr>
        </p:nvPicPr>
        <p:blipFill>
          <a:blip r:embed="rId3" cstate="print"/>
          <a:srcRect/>
          <a:stretch>
            <a:fillRect/>
          </a:stretch>
        </p:blipFill>
        <p:spPr bwMode="auto">
          <a:xfrm>
            <a:off x="323528" y="1844824"/>
            <a:ext cx="8424936" cy="4536504"/>
          </a:xfrm>
          <a:prstGeom prst="rect">
            <a:avLst/>
          </a:prstGeom>
          <a:noFill/>
          <a:ln w="9525">
            <a:noFill/>
            <a:miter lim="800000"/>
            <a:headEnd/>
            <a:tailEnd/>
          </a:ln>
        </p:spPr>
      </p:pic>
      <p:sp>
        <p:nvSpPr>
          <p:cNvPr id="7" name="TextBox 6"/>
          <p:cNvSpPr txBox="1"/>
          <p:nvPr/>
        </p:nvSpPr>
        <p:spPr>
          <a:xfrm>
            <a:off x="2627784" y="764704"/>
            <a:ext cx="3960440" cy="523220"/>
          </a:xfrm>
          <a:prstGeom prst="rect">
            <a:avLst/>
          </a:prstGeom>
          <a:noFill/>
        </p:spPr>
        <p:txBody>
          <a:bodyPr wrap="square" rtlCol="0">
            <a:spAutoFit/>
          </a:bodyPr>
          <a:lstStyle/>
          <a:p>
            <a:pPr algn="ctr"/>
            <a:r>
              <a:rPr lang="en-IE" sz="2800" b="1" dirty="0">
                <a:solidFill>
                  <a:schemeClr val="tx2">
                    <a:lumMod val="75000"/>
                  </a:schemeClr>
                </a:solidFill>
              </a:rPr>
              <a:t>Skills Audit</a:t>
            </a:r>
            <a:endParaRPr lang="en-IE" dirty="0"/>
          </a:p>
        </p:txBody>
      </p:sp>
      <p:sp>
        <p:nvSpPr>
          <p:cNvPr id="8" name="Rectangle 7"/>
          <p:cNvSpPr/>
          <p:nvPr/>
        </p:nvSpPr>
        <p:spPr>
          <a:xfrm>
            <a:off x="323528" y="1844824"/>
            <a:ext cx="8424936" cy="453650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13"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3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http://euraxess.ee/app/themes/eux/images/og/euraxess-ee_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cxnSp>
        <p:nvCxnSpPr>
          <p:cNvPr id="4" name="Straight Connector 3"/>
          <p:cNvCxnSpPr/>
          <p:nvPr/>
        </p:nvCxnSpPr>
        <p:spPr>
          <a:xfrm>
            <a:off x="463609" y="1593130"/>
            <a:ext cx="8244834" cy="707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82321" y="1731523"/>
            <a:ext cx="8125252" cy="4462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320"/>
              </a:lnSpc>
              <a:spcBef>
                <a:spcPts val="0"/>
              </a:spcBef>
            </a:pPr>
            <a:endParaRPr lang="en-US" sz="3200" b="1" dirty="0">
              <a:solidFill>
                <a:schemeClr val="tx1">
                  <a:lumMod val="75000"/>
                  <a:lumOff val="25000"/>
                </a:schemeClr>
              </a:solidFill>
              <a:latin typeface="+mn-lt"/>
              <a:cs typeface="Arial"/>
            </a:endParaRPr>
          </a:p>
        </p:txBody>
      </p:sp>
      <p:sp>
        <p:nvSpPr>
          <p:cNvPr id="16" name="Content Placeholder 15"/>
          <p:cNvSpPr>
            <a:spLocks noGrp="1"/>
          </p:cNvSpPr>
          <p:nvPr>
            <p:ph idx="1"/>
          </p:nvPr>
        </p:nvSpPr>
        <p:spPr/>
        <p:txBody>
          <a:bodyPr>
            <a:normAutofit/>
          </a:bodyPr>
          <a:lstStyle/>
          <a:p>
            <a:pPr algn="ctr">
              <a:buNone/>
            </a:pPr>
            <a:endParaRPr lang="en-IE" sz="800" dirty="0">
              <a:solidFill>
                <a:schemeClr val="tx2">
                  <a:lumMod val="75000"/>
                </a:schemeClr>
              </a:solidFill>
            </a:endParaRPr>
          </a:p>
          <a:p>
            <a:pPr algn="ctr">
              <a:buNone/>
            </a:pPr>
            <a:r>
              <a:rPr lang="en-IE" sz="2800" b="1" dirty="0">
                <a:solidFill>
                  <a:schemeClr val="tx2">
                    <a:lumMod val="75000"/>
                  </a:schemeClr>
                </a:solidFill>
              </a:rPr>
              <a:t>Final skills exercise</a:t>
            </a:r>
          </a:p>
          <a:p>
            <a:pPr algn="ctr">
              <a:buNone/>
            </a:pPr>
            <a:endParaRPr lang="en-IE" sz="1800" dirty="0">
              <a:solidFill>
                <a:schemeClr val="tx2">
                  <a:lumMod val="75000"/>
                </a:schemeClr>
              </a:solidFill>
            </a:endParaRPr>
          </a:p>
          <a:p>
            <a:pPr marL="447675" indent="-266700">
              <a:lnSpc>
                <a:spcPct val="110000"/>
              </a:lnSpc>
            </a:pPr>
            <a:r>
              <a:rPr lang="en-IE" sz="2400" dirty="0">
                <a:solidFill>
                  <a:schemeClr val="tx2">
                    <a:lumMod val="75000"/>
                  </a:schemeClr>
                </a:solidFill>
              </a:rPr>
              <a:t>The much larger skills list should be categorised.</a:t>
            </a:r>
          </a:p>
          <a:p>
            <a:pPr marL="447675" indent="-266700">
              <a:lnSpc>
                <a:spcPct val="110000"/>
              </a:lnSpc>
            </a:pPr>
            <a:r>
              <a:rPr lang="en-IE" sz="2400" dirty="0">
                <a:solidFill>
                  <a:schemeClr val="tx2">
                    <a:lumMod val="75000"/>
                  </a:schemeClr>
                </a:solidFill>
              </a:rPr>
              <a:t>Motivated skills (skills I enjoy using)</a:t>
            </a:r>
          </a:p>
          <a:p>
            <a:pPr marL="447675" indent="-266700">
              <a:lnSpc>
                <a:spcPct val="110000"/>
              </a:lnSpc>
            </a:pPr>
            <a:r>
              <a:rPr lang="en-IE" sz="2400" dirty="0">
                <a:solidFill>
                  <a:schemeClr val="tx2">
                    <a:lumMod val="75000"/>
                  </a:schemeClr>
                </a:solidFill>
              </a:rPr>
              <a:t>Development skills (skills I would like to develop and use more)</a:t>
            </a:r>
          </a:p>
          <a:p>
            <a:pPr marL="447675" indent="-266700">
              <a:lnSpc>
                <a:spcPct val="110000"/>
              </a:lnSpc>
            </a:pPr>
            <a:r>
              <a:rPr lang="en-IE" sz="2400" dirty="0">
                <a:solidFill>
                  <a:schemeClr val="tx2">
                    <a:lumMod val="75000"/>
                  </a:schemeClr>
                </a:solidFill>
              </a:rPr>
              <a:t>Burnout skills (skills I would prefer not to use)</a:t>
            </a:r>
          </a:p>
          <a:p>
            <a:pPr marL="447675" indent="-266700">
              <a:lnSpc>
                <a:spcPct val="110000"/>
              </a:lnSpc>
            </a:pPr>
            <a:r>
              <a:rPr lang="en-IE" sz="2400" dirty="0">
                <a:solidFill>
                  <a:schemeClr val="tx2">
                    <a:lumMod val="75000"/>
                  </a:schemeClr>
                </a:solidFill>
              </a:rPr>
              <a:t>Skills not important at this time</a:t>
            </a:r>
          </a:p>
        </p:txBody>
      </p:sp>
      <p:sp>
        <p:nvSpPr>
          <p:cNvPr id="6" name="TextBox 5"/>
          <p:cNvSpPr txBox="1"/>
          <p:nvPr/>
        </p:nvSpPr>
        <p:spPr>
          <a:xfrm>
            <a:off x="2627784" y="764705"/>
            <a:ext cx="3960440" cy="523220"/>
          </a:xfrm>
          <a:prstGeom prst="rect">
            <a:avLst/>
          </a:prstGeom>
          <a:noFill/>
        </p:spPr>
        <p:txBody>
          <a:bodyPr wrap="square" rtlCol="0">
            <a:spAutoFit/>
          </a:bodyPr>
          <a:lstStyle/>
          <a:p>
            <a:pPr algn="ctr"/>
            <a:r>
              <a:rPr lang="en-IE" sz="2800" b="1" dirty="0">
                <a:solidFill>
                  <a:schemeClr val="tx2">
                    <a:lumMod val="75000"/>
                  </a:schemeClr>
                </a:solidFill>
              </a:rPr>
              <a:t>Skills Audit</a:t>
            </a:r>
            <a:endParaRPr lang="en-IE" dirty="0"/>
          </a:p>
        </p:txBody>
      </p:sp>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63688" y="5991448"/>
            <a:ext cx="5184576" cy="400110"/>
          </a:xfrm>
          <a:prstGeom prst="rect">
            <a:avLst/>
          </a:prstGeom>
          <a:noFill/>
        </p:spPr>
        <p:txBody>
          <a:bodyPr wrap="square" rtlCol="0">
            <a:spAutoFit/>
          </a:bodyPr>
          <a:lstStyle/>
          <a:p>
            <a:pPr algn="ctr"/>
            <a:r>
              <a:rPr lang="en-GB" sz="1000" dirty="0"/>
              <a:t>This project has received funding from the European Union’s Seventh Framework Programme</a:t>
            </a:r>
            <a:r>
              <a:rPr lang="fr-FR" sz="1000" dirty="0"/>
              <a:t> </a:t>
            </a:r>
            <a:r>
              <a:rPr lang="en-GB" sz="1000" dirty="0"/>
              <a:t>for research, technological development and demonstration under grant agreement No </a:t>
            </a:r>
            <a:r>
              <a:rPr lang="en-US" sz="1000" dirty="0"/>
              <a:t>643330</a:t>
            </a:r>
            <a:endParaRPr lang="fr-FR" sz="1000" dirty="0"/>
          </a:p>
        </p:txBody>
      </p:sp>
    </p:spTree>
    <p:extLst>
      <p:ext uri="{BB962C8B-B14F-4D97-AF65-F5344CB8AC3E}">
        <p14:creationId xmlns:p14="http://schemas.microsoft.com/office/powerpoint/2010/main" val="3083362683"/>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4371"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7" name="TextBox 6"/>
          <p:cNvSpPr txBox="1"/>
          <p:nvPr/>
        </p:nvSpPr>
        <p:spPr>
          <a:xfrm>
            <a:off x="1763688" y="6076890"/>
            <a:ext cx="5184576" cy="400110"/>
          </a:xfrm>
          <a:prstGeom prst="rect">
            <a:avLst/>
          </a:prstGeom>
          <a:noFill/>
        </p:spPr>
        <p:txBody>
          <a:bodyPr wrap="square" rtlCol="0">
            <a:spAutoFit/>
          </a:bodyPr>
          <a:lstStyle/>
          <a:p>
            <a:pPr algn="ctr"/>
            <a:r>
              <a:rPr lang="en-GB" sz="1000" dirty="0"/>
              <a:t>This project has received funding from the European Union’s Seventh Framework Programme</a:t>
            </a:r>
            <a:r>
              <a:rPr lang="fr-FR" sz="1000" dirty="0"/>
              <a:t> </a:t>
            </a:r>
            <a:r>
              <a:rPr lang="en-GB" sz="1000" dirty="0"/>
              <a:t>for research, technological development and demonstration under grant agreement No </a:t>
            </a:r>
            <a:r>
              <a:rPr lang="en-US" sz="1000" dirty="0"/>
              <a:t>643330</a:t>
            </a:r>
            <a:endParaRPr lang="fr-FR" sz="1000" dirty="0"/>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3" name="Rectangle 8"/>
          <p:cNvSpPr>
            <a:spLocks noChangeArrowheads="1"/>
          </p:cNvSpPr>
          <p:nvPr/>
        </p:nvSpPr>
        <p:spPr bwMode="auto">
          <a:xfrm>
            <a:off x="-269875" y="895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6" name="Rectangle 9"/>
          <p:cNvSpPr>
            <a:spLocks noChangeArrowheads="1"/>
          </p:cNvSpPr>
          <p:nvPr/>
        </p:nvSpPr>
        <p:spPr bwMode="auto">
          <a:xfrm>
            <a:off x="-269875" y="1314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0"/>
          <p:cNvSpPr>
            <a:spLocks noChangeArrowheads="1"/>
          </p:cNvSpPr>
          <p:nvPr/>
        </p:nvSpPr>
        <p:spPr bwMode="auto">
          <a:xfrm>
            <a:off x="-269875" y="1695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11"/>
          <p:cNvSpPr>
            <a:spLocks noChangeArrowheads="1"/>
          </p:cNvSpPr>
          <p:nvPr/>
        </p:nvSpPr>
        <p:spPr bwMode="auto">
          <a:xfrm>
            <a:off x="-269875"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 name="Rectangle 12"/>
          <p:cNvSpPr>
            <a:spLocks noChangeArrowheads="1"/>
          </p:cNvSpPr>
          <p:nvPr/>
        </p:nvSpPr>
        <p:spPr bwMode="auto">
          <a:xfrm>
            <a:off x="-269875" y="2762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 name="Rectangle 13"/>
          <p:cNvSpPr>
            <a:spLocks noChangeArrowheads="1"/>
          </p:cNvSpPr>
          <p:nvPr/>
        </p:nvSpPr>
        <p:spPr bwMode="auto">
          <a:xfrm>
            <a:off x="-269875" y="3248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 name="TextBox 11"/>
          <p:cNvSpPr txBox="1"/>
          <p:nvPr/>
        </p:nvSpPr>
        <p:spPr>
          <a:xfrm>
            <a:off x="5410200" y="1219200"/>
            <a:ext cx="3338264" cy="1200329"/>
          </a:xfrm>
          <a:prstGeom prst="rect">
            <a:avLst/>
          </a:prstGeom>
          <a:noFill/>
        </p:spPr>
        <p:txBody>
          <a:bodyPr wrap="square" rtlCol="0">
            <a:spAutoFit/>
          </a:bodyPr>
          <a:lstStyle/>
          <a:p>
            <a:pPr algn="r"/>
            <a:endParaRPr lang="en-GB" dirty="0">
              <a:solidFill>
                <a:schemeClr val="accent3">
                  <a:lumMod val="50000"/>
                </a:schemeClr>
              </a:solidFill>
            </a:endParaRPr>
          </a:p>
          <a:p>
            <a:pPr algn="r"/>
            <a:endParaRPr lang="en-US" b="1" dirty="0">
              <a:solidFill>
                <a:schemeClr val="accent3">
                  <a:lumMod val="50000"/>
                </a:schemeClr>
              </a:solidFill>
            </a:endParaRPr>
          </a:p>
          <a:p>
            <a:pPr algn="r"/>
            <a:endParaRPr lang="en-GB" dirty="0">
              <a:solidFill>
                <a:schemeClr val="accent3">
                  <a:lumMod val="50000"/>
                </a:schemeClr>
              </a:solidFill>
            </a:endParaRPr>
          </a:p>
          <a:p>
            <a:endParaRPr lang="en-GB" dirty="0"/>
          </a:p>
        </p:txBody>
      </p:sp>
      <p:pic>
        <p:nvPicPr>
          <p:cNvPr id="21" name="Picture 20" descr="http://euraxess.ee/app/themes/eux/images/og/euraxess-ee_0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cxnSp>
        <p:nvCxnSpPr>
          <p:cNvPr id="25" name="Straight Connector 24"/>
          <p:cNvCxnSpPr/>
          <p:nvPr/>
        </p:nvCxnSpPr>
        <p:spPr>
          <a:xfrm>
            <a:off x="4114800" y="914400"/>
            <a:ext cx="0" cy="45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38200" y="2895600"/>
            <a:ext cx="708660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219200" y="152400"/>
            <a:ext cx="2362200" cy="1200329"/>
          </a:xfrm>
          <a:prstGeom prst="rect">
            <a:avLst/>
          </a:prstGeom>
          <a:noFill/>
        </p:spPr>
        <p:txBody>
          <a:bodyPr wrap="square" rtlCol="0">
            <a:spAutoFit/>
          </a:bodyPr>
          <a:lstStyle/>
          <a:p>
            <a:r>
              <a:rPr lang="en-IE" b="1" dirty="0"/>
              <a:t>Motivated Skills</a:t>
            </a:r>
          </a:p>
          <a:p>
            <a:r>
              <a:rPr lang="en-IE" dirty="0"/>
              <a:t>(Skills I enjoy using and would like to use more)</a:t>
            </a:r>
          </a:p>
        </p:txBody>
      </p:sp>
      <p:sp>
        <p:nvSpPr>
          <p:cNvPr id="31" name="TextBox 30"/>
          <p:cNvSpPr txBox="1"/>
          <p:nvPr/>
        </p:nvSpPr>
        <p:spPr>
          <a:xfrm>
            <a:off x="4419600" y="171271"/>
            <a:ext cx="2666999" cy="1200329"/>
          </a:xfrm>
          <a:prstGeom prst="rect">
            <a:avLst/>
          </a:prstGeom>
          <a:noFill/>
        </p:spPr>
        <p:txBody>
          <a:bodyPr wrap="square" rtlCol="0">
            <a:spAutoFit/>
          </a:bodyPr>
          <a:lstStyle/>
          <a:p>
            <a:r>
              <a:rPr lang="en-IE" b="1" dirty="0"/>
              <a:t>Development Skills </a:t>
            </a:r>
            <a:r>
              <a:rPr lang="en-IE" dirty="0"/>
              <a:t>(Skills I believe that I enjoy using but need to develop further)</a:t>
            </a:r>
          </a:p>
        </p:txBody>
      </p:sp>
      <p:sp>
        <p:nvSpPr>
          <p:cNvPr id="32" name="TextBox 31"/>
          <p:cNvSpPr txBox="1"/>
          <p:nvPr/>
        </p:nvSpPr>
        <p:spPr>
          <a:xfrm>
            <a:off x="1295400" y="2895600"/>
            <a:ext cx="2303666" cy="923330"/>
          </a:xfrm>
          <a:prstGeom prst="rect">
            <a:avLst/>
          </a:prstGeom>
          <a:noFill/>
        </p:spPr>
        <p:txBody>
          <a:bodyPr wrap="square" rtlCol="0">
            <a:spAutoFit/>
          </a:bodyPr>
          <a:lstStyle/>
          <a:p>
            <a:r>
              <a:rPr lang="en-IE" b="1" dirty="0"/>
              <a:t>Burnout Skills </a:t>
            </a:r>
            <a:r>
              <a:rPr lang="en-IE" dirty="0"/>
              <a:t>(Skills I would prefer not to use)</a:t>
            </a:r>
          </a:p>
        </p:txBody>
      </p:sp>
      <p:sp>
        <p:nvSpPr>
          <p:cNvPr id="33" name="TextBox 32"/>
          <p:cNvSpPr txBox="1"/>
          <p:nvPr/>
        </p:nvSpPr>
        <p:spPr>
          <a:xfrm>
            <a:off x="4419600" y="2895600"/>
            <a:ext cx="3211072" cy="369332"/>
          </a:xfrm>
          <a:prstGeom prst="rect">
            <a:avLst/>
          </a:prstGeom>
          <a:noFill/>
        </p:spPr>
        <p:txBody>
          <a:bodyPr wrap="none" rtlCol="0">
            <a:spAutoFit/>
          </a:bodyPr>
          <a:lstStyle/>
          <a:p>
            <a:r>
              <a:rPr lang="en-IE" b="1" dirty="0"/>
              <a:t>Skills Not Important </a:t>
            </a:r>
            <a:r>
              <a:rPr lang="en-IE" dirty="0"/>
              <a:t>at this time</a:t>
            </a:r>
          </a:p>
        </p:txBody>
      </p:sp>
    </p:spTree>
    <p:extLst>
      <p:ext uri="{BB962C8B-B14F-4D97-AF65-F5344CB8AC3E}">
        <p14:creationId xmlns:p14="http://schemas.microsoft.com/office/powerpoint/2010/main" val="2749697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4371"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7" name="TextBox 6"/>
          <p:cNvSpPr txBox="1"/>
          <p:nvPr/>
        </p:nvSpPr>
        <p:spPr>
          <a:xfrm>
            <a:off x="1763688" y="5991448"/>
            <a:ext cx="5184576" cy="400110"/>
          </a:xfrm>
          <a:prstGeom prst="rect">
            <a:avLst/>
          </a:prstGeom>
          <a:noFill/>
        </p:spPr>
        <p:txBody>
          <a:bodyPr wrap="square" rtlCol="0">
            <a:spAutoFit/>
          </a:bodyPr>
          <a:lstStyle/>
          <a:p>
            <a:pPr algn="ctr"/>
            <a:r>
              <a:rPr lang="en-GB" sz="1000" dirty="0"/>
              <a:t>This project has received funding from the European Union’s Seventh Framework Programme</a:t>
            </a:r>
            <a:r>
              <a:rPr lang="fr-FR" sz="1000" dirty="0"/>
              <a:t> </a:t>
            </a:r>
            <a:r>
              <a:rPr lang="en-GB" sz="1000" dirty="0"/>
              <a:t>for research, technological development and demonstration under grant agreement No </a:t>
            </a:r>
            <a:r>
              <a:rPr lang="en-US" sz="1000" dirty="0"/>
              <a:t>643330</a:t>
            </a:r>
            <a:endParaRPr lang="fr-FR" sz="1000" dirty="0"/>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3" name="Rectangle 8"/>
          <p:cNvSpPr>
            <a:spLocks noChangeArrowheads="1"/>
          </p:cNvSpPr>
          <p:nvPr/>
        </p:nvSpPr>
        <p:spPr bwMode="auto">
          <a:xfrm>
            <a:off x="-269875" y="895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6" name="Rectangle 9"/>
          <p:cNvSpPr>
            <a:spLocks noChangeArrowheads="1"/>
          </p:cNvSpPr>
          <p:nvPr/>
        </p:nvSpPr>
        <p:spPr bwMode="auto">
          <a:xfrm>
            <a:off x="-269875" y="1314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0"/>
          <p:cNvSpPr>
            <a:spLocks noChangeArrowheads="1"/>
          </p:cNvSpPr>
          <p:nvPr/>
        </p:nvSpPr>
        <p:spPr bwMode="auto">
          <a:xfrm>
            <a:off x="-269875" y="1695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11"/>
          <p:cNvSpPr>
            <a:spLocks noChangeArrowheads="1"/>
          </p:cNvSpPr>
          <p:nvPr/>
        </p:nvSpPr>
        <p:spPr bwMode="auto">
          <a:xfrm>
            <a:off x="-269875"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 name="Rectangle 12"/>
          <p:cNvSpPr>
            <a:spLocks noChangeArrowheads="1"/>
          </p:cNvSpPr>
          <p:nvPr/>
        </p:nvSpPr>
        <p:spPr bwMode="auto">
          <a:xfrm>
            <a:off x="-269875" y="2762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 name="Rectangle 13"/>
          <p:cNvSpPr>
            <a:spLocks noChangeArrowheads="1"/>
          </p:cNvSpPr>
          <p:nvPr/>
        </p:nvSpPr>
        <p:spPr bwMode="auto">
          <a:xfrm>
            <a:off x="-269875" y="3248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 name="TextBox 11"/>
          <p:cNvSpPr txBox="1"/>
          <p:nvPr/>
        </p:nvSpPr>
        <p:spPr>
          <a:xfrm>
            <a:off x="5410200" y="1219200"/>
            <a:ext cx="3338264" cy="1200329"/>
          </a:xfrm>
          <a:prstGeom prst="rect">
            <a:avLst/>
          </a:prstGeom>
          <a:noFill/>
        </p:spPr>
        <p:txBody>
          <a:bodyPr wrap="square" rtlCol="0">
            <a:spAutoFit/>
          </a:bodyPr>
          <a:lstStyle/>
          <a:p>
            <a:pPr algn="r"/>
            <a:endParaRPr lang="en-GB" dirty="0">
              <a:solidFill>
                <a:schemeClr val="accent3">
                  <a:lumMod val="50000"/>
                </a:schemeClr>
              </a:solidFill>
            </a:endParaRPr>
          </a:p>
          <a:p>
            <a:pPr algn="r"/>
            <a:endParaRPr lang="en-US" b="1" dirty="0">
              <a:solidFill>
                <a:schemeClr val="accent3">
                  <a:lumMod val="50000"/>
                </a:schemeClr>
              </a:solidFill>
            </a:endParaRPr>
          </a:p>
          <a:p>
            <a:pPr algn="r"/>
            <a:endParaRPr lang="en-GB" dirty="0">
              <a:solidFill>
                <a:schemeClr val="accent3">
                  <a:lumMod val="50000"/>
                </a:schemeClr>
              </a:solidFill>
            </a:endParaRPr>
          </a:p>
          <a:p>
            <a:endParaRPr lang="en-GB" dirty="0"/>
          </a:p>
        </p:txBody>
      </p:sp>
      <p:pic>
        <p:nvPicPr>
          <p:cNvPr id="21" name="Picture 20" descr="http://euraxess.ee/app/themes/eux/images/og/euraxess-ee_0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cxnSp>
        <p:nvCxnSpPr>
          <p:cNvPr id="25" name="Straight Connector 24"/>
          <p:cNvCxnSpPr/>
          <p:nvPr/>
        </p:nvCxnSpPr>
        <p:spPr>
          <a:xfrm>
            <a:off x="4114800" y="914400"/>
            <a:ext cx="0" cy="45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38200" y="2895600"/>
            <a:ext cx="708660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219200" y="152400"/>
            <a:ext cx="2362200" cy="2585323"/>
          </a:xfrm>
          <a:prstGeom prst="rect">
            <a:avLst/>
          </a:prstGeom>
          <a:noFill/>
        </p:spPr>
        <p:txBody>
          <a:bodyPr wrap="square" rtlCol="0">
            <a:spAutoFit/>
          </a:bodyPr>
          <a:lstStyle/>
          <a:p>
            <a:r>
              <a:rPr lang="en-IE" b="1" dirty="0"/>
              <a:t>Motivated Skills</a:t>
            </a:r>
          </a:p>
          <a:p>
            <a:r>
              <a:rPr lang="en-IE" dirty="0"/>
              <a:t>(Skills I enjoy using and would like to use more) </a:t>
            </a:r>
          </a:p>
          <a:p>
            <a:endParaRPr lang="en-IE" dirty="0"/>
          </a:p>
          <a:p>
            <a:r>
              <a:rPr lang="en-IE" dirty="0">
                <a:solidFill>
                  <a:srgbClr val="FF0000"/>
                </a:solidFill>
              </a:rPr>
              <a:t> These are the skills you should look to use as frequently as possible.</a:t>
            </a:r>
          </a:p>
        </p:txBody>
      </p:sp>
      <p:sp>
        <p:nvSpPr>
          <p:cNvPr id="31" name="TextBox 30"/>
          <p:cNvSpPr txBox="1"/>
          <p:nvPr/>
        </p:nvSpPr>
        <p:spPr>
          <a:xfrm>
            <a:off x="4419600" y="171271"/>
            <a:ext cx="2895600" cy="2585323"/>
          </a:xfrm>
          <a:prstGeom prst="rect">
            <a:avLst/>
          </a:prstGeom>
          <a:noFill/>
        </p:spPr>
        <p:txBody>
          <a:bodyPr wrap="square" rtlCol="0">
            <a:spAutoFit/>
          </a:bodyPr>
          <a:lstStyle/>
          <a:p>
            <a:r>
              <a:rPr lang="en-IE" b="1" dirty="0"/>
              <a:t>Development Skills </a:t>
            </a:r>
            <a:r>
              <a:rPr lang="en-IE" dirty="0"/>
              <a:t>(Skills I believe that I enjoy using but need to develop further)  </a:t>
            </a:r>
          </a:p>
          <a:p>
            <a:endParaRPr lang="en-IE" dirty="0"/>
          </a:p>
          <a:p>
            <a:endParaRPr lang="en-IE" dirty="0"/>
          </a:p>
          <a:p>
            <a:r>
              <a:rPr lang="en-IE" dirty="0">
                <a:solidFill>
                  <a:srgbClr val="FF0000"/>
                </a:solidFill>
              </a:rPr>
              <a:t>These are skills that are not yet fully developed but you would like to use them more.</a:t>
            </a:r>
          </a:p>
        </p:txBody>
      </p:sp>
      <p:sp>
        <p:nvSpPr>
          <p:cNvPr id="32" name="TextBox 31"/>
          <p:cNvSpPr txBox="1"/>
          <p:nvPr/>
        </p:nvSpPr>
        <p:spPr>
          <a:xfrm>
            <a:off x="1295400" y="2895600"/>
            <a:ext cx="2303666" cy="2585323"/>
          </a:xfrm>
          <a:prstGeom prst="rect">
            <a:avLst/>
          </a:prstGeom>
          <a:noFill/>
        </p:spPr>
        <p:txBody>
          <a:bodyPr wrap="square" rtlCol="0">
            <a:spAutoFit/>
          </a:bodyPr>
          <a:lstStyle/>
          <a:p>
            <a:r>
              <a:rPr lang="en-IE" b="1" dirty="0"/>
              <a:t>Burnout Skills </a:t>
            </a:r>
            <a:r>
              <a:rPr lang="en-IE" dirty="0"/>
              <a:t>(Skills I would prefer not to use)</a:t>
            </a:r>
          </a:p>
          <a:p>
            <a:endParaRPr lang="en-IE" dirty="0"/>
          </a:p>
          <a:p>
            <a:r>
              <a:rPr lang="en-IE" dirty="0">
                <a:solidFill>
                  <a:srgbClr val="FF0000"/>
                </a:solidFill>
              </a:rPr>
              <a:t>Skills that you may have a high proficiency in but do not wish to use them for the moment.</a:t>
            </a:r>
          </a:p>
        </p:txBody>
      </p:sp>
      <p:sp>
        <p:nvSpPr>
          <p:cNvPr id="33" name="TextBox 32"/>
          <p:cNvSpPr txBox="1"/>
          <p:nvPr/>
        </p:nvSpPr>
        <p:spPr>
          <a:xfrm>
            <a:off x="4419600" y="2895600"/>
            <a:ext cx="3211072" cy="369332"/>
          </a:xfrm>
          <a:prstGeom prst="rect">
            <a:avLst/>
          </a:prstGeom>
          <a:noFill/>
        </p:spPr>
        <p:txBody>
          <a:bodyPr wrap="none" rtlCol="0">
            <a:spAutoFit/>
          </a:bodyPr>
          <a:lstStyle/>
          <a:p>
            <a:r>
              <a:rPr lang="en-IE" b="1" dirty="0"/>
              <a:t>Skills Not Important </a:t>
            </a:r>
            <a:r>
              <a:rPr lang="en-IE" dirty="0"/>
              <a:t>at this time</a:t>
            </a:r>
          </a:p>
        </p:txBody>
      </p:sp>
    </p:spTree>
    <p:extLst>
      <p:ext uri="{BB962C8B-B14F-4D97-AF65-F5344CB8AC3E}">
        <p14:creationId xmlns:p14="http://schemas.microsoft.com/office/powerpoint/2010/main" val="2749697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4371"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7" name="TextBox 6"/>
          <p:cNvSpPr txBox="1"/>
          <p:nvPr/>
        </p:nvSpPr>
        <p:spPr>
          <a:xfrm>
            <a:off x="1763688" y="5991448"/>
            <a:ext cx="5184576" cy="400110"/>
          </a:xfrm>
          <a:prstGeom prst="rect">
            <a:avLst/>
          </a:prstGeom>
          <a:noFill/>
        </p:spPr>
        <p:txBody>
          <a:bodyPr wrap="square" rtlCol="0">
            <a:spAutoFit/>
          </a:bodyPr>
          <a:lstStyle/>
          <a:p>
            <a:pPr algn="ctr"/>
            <a:r>
              <a:rPr lang="en-GB" sz="1000" dirty="0"/>
              <a:t>This project has received funding from the European Union’s Seventh Framework Programme</a:t>
            </a:r>
            <a:r>
              <a:rPr lang="fr-FR" sz="1000" dirty="0"/>
              <a:t> </a:t>
            </a:r>
            <a:r>
              <a:rPr lang="en-GB" sz="1000" dirty="0"/>
              <a:t>for research, technological development and demonstration under grant agreement No </a:t>
            </a:r>
            <a:r>
              <a:rPr lang="en-US" sz="1000" dirty="0"/>
              <a:t>643330</a:t>
            </a:r>
            <a:endParaRPr lang="fr-FR" sz="1000" dirty="0"/>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3" name="Rectangle 8"/>
          <p:cNvSpPr>
            <a:spLocks noChangeArrowheads="1"/>
          </p:cNvSpPr>
          <p:nvPr/>
        </p:nvSpPr>
        <p:spPr bwMode="auto">
          <a:xfrm>
            <a:off x="-269875" y="895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6" name="Rectangle 9"/>
          <p:cNvSpPr>
            <a:spLocks noChangeArrowheads="1"/>
          </p:cNvSpPr>
          <p:nvPr/>
        </p:nvSpPr>
        <p:spPr bwMode="auto">
          <a:xfrm>
            <a:off x="-269875" y="1314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0"/>
          <p:cNvSpPr>
            <a:spLocks noChangeArrowheads="1"/>
          </p:cNvSpPr>
          <p:nvPr/>
        </p:nvSpPr>
        <p:spPr bwMode="auto">
          <a:xfrm>
            <a:off x="-269875" y="1695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11"/>
          <p:cNvSpPr>
            <a:spLocks noChangeArrowheads="1"/>
          </p:cNvSpPr>
          <p:nvPr/>
        </p:nvSpPr>
        <p:spPr bwMode="auto">
          <a:xfrm>
            <a:off x="-269875"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 name="Rectangle 12"/>
          <p:cNvSpPr>
            <a:spLocks noChangeArrowheads="1"/>
          </p:cNvSpPr>
          <p:nvPr/>
        </p:nvSpPr>
        <p:spPr bwMode="auto">
          <a:xfrm>
            <a:off x="-269875" y="2762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 name="Rectangle 13"/>
          <p:cNvSpPr>
            <a:spLocks noChangeArrowheads="1"/>
          </p:cNvSpPr>
          <p:nvPr/>
        </p:nvSpPr>
        <p:spPr bwMode="auto">
          <a:xfrm>
            <a:off x="-269875" y="3248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 name="TextBox 11"/>
          <p:cNvSpPr txBox="1"/>
          <p:nvPr/>
        </p:nvSpPr>
        <p:spPr>
          <a:xfrm>
            <a:off x="5410200" y="1219200"/>
            <a:ext cx="3338264" cy="1200329"/>
          </a:xfrm>
          <a:prstGeom prst="rect">
            <a:avLst/>
          </a:prstGeom>
          <a:noFill/>
        </p:spPr>
        <p:txBody>
          <a:bodyPr wrap="square" rtlCol="0">
            <a:spAutoFit/>
          </a:bodyPr>
          <a:lstStyle/>
          <a:p>
            <a:pPr algn="r"/>
            <a:endParaRPr lang="en-GB" dirty="0">
              <a:solidFill>
                <a:schemeClr val="accent3">
                  <a:lumMod val="50000"/>
                </a:schemeClr>
              </a:solidFill>
            </a:endParaRPr>
          </a:p>
          <a:p>
            <a:pPr algn="r"/>
            <a:endParaRPr lang="en-US" b="1" dirty="0">
              <a:solidFill>
                <a:schemeClr val="accent3">
                  <a:lumMod val="50000"/>
                </a:schemeClr>
              </a:solidFill>
            </a:endParaRPr>
          </a:p>
          <a:p>
            <a:pPr algn="r"/>
            <a:endParaRPr lang="en-GB" dirty="0">
              <a:solidFill>
                <a:schemeClr val="accent3">
                  <a:lumMod val="50000"/>
                </a:schemeClr>
              </a:solidFill>
            </a:endParaRPr>
          </a:p>
          <a:p>
            <a:endParaRPr lang="en-GB" dirty="0"/>
          </a:p>
        </p:txBody>
      </p:sp>
      <p:pic>
        <p:nvPicPr>
          <p:cNvPr id="21" name="Picture 20" descr="http://euraxess.ee/app/themes/eux/images/og/euraxess-ee_0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cxnSp>
        <p:nvCxnSpPr>
          <p:cNvPr id="25" name="Straight Connector 24"/>
          <p:cNvCxnSpPr/>
          <p:nvPr/>
        </p:nvCxnSpPr>
        <p:spPr>
          <a:xfrm>
            <a:off x="4114800" y="914400"/>
            <a:ext cx="0" cy="45720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219200" y="1002268"/>
            <a:ext cx="2362200" cy="369332"/>
          </a:xfrm>
          <a:prstGeom prst="rect">
            <a:avLst/>
          </a:prstGeom>
          <a:noFill/>
        </p:spPr>
        <p:txBody>
          <a:bodyPr wrap="square" rtlCol="0">
            <a:spAutoFit/>
          </a:bodyPr>
          <a:lstStyle/>
          <a:p>
            <a:r>
              <a:rPr lang="en-IE" b="1" u="sng" dirty="0"/>
              <a:t>Transferrable Skills</a:t>
            </a:r>
          </a:p>
        </p:txBody>
      </p:sp>
      <p:sp>
        <p:nvSpPr>
          <p:cNvPr id="31" name="TextBox 30"/>
          <p:cNvSpPr txBox="1"/>
          <p:nvPr/>
        </p:nvSpPr>
        <p:spPr>
          <a:xfrm>
            <a:off x="4419600" y="990600"/>
            <a:ext cx="2666999" cy="369332"/>
          </a:xfrm>
          <a:prstGeom prst="rect">
            <a:avLst/>
          </a:prstGeom>
          <a:noFill/>
        </p:spPr>
        <p:txBody>
          <a:bodyPr wrap="square" rtlCol="0">
            <a:spAutoFit/>
          </a:bodyPr>
          <a:lstStyle/>
          <a:p>
            <a:r>
              <a:rPr lang="en-IE" b="1" u="sng" dirty="0"/>
              <a:t>Communication Skills </a:t>
            </a:r>
          </a:p>
        </p:txBody>
      </p:sp>
    </p:spTree>
    <p:extLst>
      <p:ext uri="{BB962C8B-B14F-4D97-AF65-F5344CB8AC3E}">
        <p14:creationId xmlns:p14="http://schemas.microsoft.com/office/powerpoint/2010/main" val="2749697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http://euraxess.ee/app/themes/eux/images/og/euraxess-ee_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pic>
        <p:nvPicPr>
          <p:cNvPr id="204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4371"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7" name="TextBox 6"/>
          <p:cNvSpPr txBox="1"/>
          <p:nvPr/>
        </p:nvSpPr>
        <p:spPr>
          <a:xfrm>
            <a:off x="1763688" y="5991448"/>
            <a:ext cx="5184576" cy="400110"/>
          </a:xfrm>
          <a:prstGeom prst="rect">
            <a:avLst/>
          </a:prstGeom>
          <a:noFill/>
        </p:spPr>
        <p:txBody>
          <a:bodyPr wrap="square" rtlCol="0">
            <a:spAutoFit/>
          </a:bodyPr>
          <a:lstStyle/>
          <a:p>
            <a:pPr algn="ctr"/>
            <a:r>
              <a:rPr lang="en-GB" sz="1000" dirty="0"/>
              <a:t>This project has received funding from the European Union’s Seventh Framework Programme</a:t>
            </a:r>
            <a:r>
              <a:rPr lang="fr-FR" sz="1000" dirty="0"/>
              <a:t> </a:t>
            </a:r>
            <a:r>
              <a:rPr lang="en-GB" sz="1000" dirty="0"/>
              <a:t>for research, technological development and demonstration under grant agreement No </a:t>
            </a:r>
            <a:r>
              <a:rPr lang="en-US" sz="1000" dirty="0"/>
              <a:t>643330</a:t>
            </a:r>
            <a:endParaRPr lang="fr-FR" sz="1000" dirty="0"/>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3" name="Rectangle 8"/>
          <p:cNvSpPr>
            <a:spLocks noChangeArrowheads="1"/>
          </p:cNvSpPr>
          <p:nvPr/>
        </p:nvSpPr>
        <p:spPr bwMode="auto">
          <a:xfrm>
            <a:off x="-269875" y="895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6" name="Rectangle 9"/>
          <p:cNvSpPr>
            <a:spLocks noChangeArrowheads="1"/>
          </p:cNvSpPr>
          <p:nvPr/>
        </p:nvSpPr>
        <p:spPr bwMode="auto">
          <a:xfrm>
            <a:off x="-269875" y="1314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0"/>
          <p:cNvSpPr>
            <a:spLocks noChangeArrowheads="1"/>
          </p:cNvSpPr>
          <p:nvPr/>
        </p:nvSpPr>
        <p:spPr bwMode="auto">
          <a:xfrm>
            <a:off x="-269875" y="1695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11"/>
          <p:cNvSpPr>
            <a:spLocks noChangeArrowheads="1"/>
          </p:cNvSpPr>
          <p:nvPr/>
        </p:nvSpPr>
        <p:spPr bwMode="auto">
          <a:xfrm>
            <a:off x="-269875"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 name="Rectangle 12"/>
          <p:cNvSpPr>
            <a:spLocks noChangeArrowheads="1"/>
          </p:cNvSpPr>
          <p:nvPr/>
        </p:nvSpPr>
        <p:spPr bwMode="auto">
          <a:xfrm>
            <a:off x="-269875" y="2762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 name="Rectangle 13"/>
          <p:cNvSpPr>
            <a:spLocks noChangeArrowheads="1"/>
          </p:cNvSpPr>
          <p:nvPr/>
        </p:nvSpPr>
        <p:spPr bwMode="auto">
          <a:xfrm>
            <a:off x="-269875" y="3248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 name="TextBox 11"/>
          <p:cNvSpPr txBox="1"/>
          <p:nvPr/>
        </p:nvSpPr>
        <p:spPr>
          <a:xfrm>
            <a:off x="539552" y="1695450"/>
            <a:ext cx="8208912" cy="1200329"/>
          </a:xfrm>
          <a:prstGeom prst="rect">
            <a:avLst/>
          </a:prstGeom>
          <a:noFill/>
        </p:spPr>
        <p:txBody>
          <a:bodyPr wrap="square" rtlCol="0">
            <a:spAutoFit/>
          </a:bodyPr>
          <a:lstStyle/>
          <a:p>
            <a:pPr algn="r"/>
            <a:endParaRPr lang="en-GB" dirty="0">
              <a:solidFill>
                <a:schemeClr val="accent3">
                  <a:lumMod val="50000"/>
                </a:schemeClr>
              </a:solidFill>
            </a:endParaRPr>
          </a:p>
          <a:p>
            <a:pPr algn="r"/>
            <a:endParaRPr lang="en-US" b="1" dirty="0">
              <a:solidFill>
                <a:schemeClr val="accent3">
                  <a:lumMod val="50000"/>
                </a:schemeClr>
              </a:solidFill>
            </a:endParaRPr>
          </a:p>
          <a:p>
            <a:pPr algn="r"/>
            <a:endParaRPr lang="en-GB" dirty="0">
              <a:solidFill>
                <a:schemeClr val="accent3">
                  <a:lumMod val="50000"/>
                </a:schemeClr>
              </a:solidFill>
            </a:endParaRPr>
          </a:p>
          <a:p>
            <a:endParaRPr lang="en-GB" dirty="0"/>
          </a:p>
        </p:txBody>
      </p:sp>
      <p:pic>
        <p:nvPicPr>
          <p:cNvPr id="14" name="Picture 2"/>
          <p:cNvPicPr>
            <a:picLocks noChangeAspect="1" noChangeArrowheads="1"/>
          </p:cNvPicPr>
          <p:nvPr/>
        </p:nvPicPr>
        <p:blipFill>
          <a:blip r:embed="rId6" cstate="print"/>
          <a:srcRect/>
          <a:stretch>
            <a:fillRect/>
          </a:stretch>
        </p:blipFill>
        <p:spPr bwMode="auto">
          <a:xfrm>
            <a:off x="1524000" y="1"/>
            <a:ext cx="6096000" cy="5791200"/>
          </a:xfrm>
          <a:prstGeom prst="rect">
            <a:avLst/>
          </a:prstGeom>
          <a:noFill/>
          <a:ln w="9525">
            <a:noFill/>
            <a:miter lim="800000"/>
            <a:headEnd/>
            <a:tailEnd/>
          </a:ln>
        </p:spPr>
      </p:pic>
    </p:spTree>
    <p:extLst>
      <p:ext uri="{BB962C8B-B14F-4D97-AF65-F5344CB8AC3E}">
        <p14:creationId xmlns:p14="http://schemas.microsoft.com/office/powerpoint/2010/main" val="2749697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4371"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7" name="TextBox 6"/>
          <p:cNvSpPr txBox="1"/>
          <p:nvPr/>
        </p:nvSpPr>
        <p:spPr>
          <a:xfrm>
            <a:off x="1763688" y="5991448"/>
            <a:ext cx="5184576" cy="400110"/>
          </a:xfrm>
          <a:prstGeom prst="rect">
            <a:avLst/>
          </a:prstGeom>
          <a:noFill/>
        </p:spPr>
        <p:txBody>
          <a:bodyPr wrap="square" rtlCol="0">
            <a:spAutoFit/>
          </a:bodyPr>
          <a:lstStyle/>
          <a:p>
            <a:pPr algn="ctr"/>
            <a:r>
              <a:rPr lang="en-GB" sz="1000" dirty="0"/>
              <a:t>This project has received funding from the European Union’s Seventh Framework Programme</a:t>
            </a:r>
            <a:r>
              <a:rPr lang="fr-FR" sz="1000" dirty="0"/>
              <a:t> </a:t>
            </a:r>
            <a:r>
              <a:rPr lang="en-GB" sz="1000" dirty="0"/>
              <a:t>for research, technological development and demonstration under grant agreement No </a:t>
            </a:r>
            <a:r>
              <a:rPr lang="en-US" sz="1000" dirty="0"/>
              <a:t>643330</a:t>
            </a:r>
            <a:endParaRPr lang="fr-FR" sz="1000" dirty="0"/>
          </a:p>
        </p:txBody>
      </p:sp>
      <p:sp>
        <p:nvSpPr>
          <p:cNvPr id="2" name="Rectangle 7"/>
          <p:cNvSpPr>
            <a:spLocks noChangeArrowheads="1"/>
          </p:cNvSpPr>
          <p:nvPr/>
        </p:nvSpPr>
        <p:spPr bwMode="auto">
          <a:xfrm>
            <a:off x="0" y="-76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3" name="Rectangle 8"/>
          <p:cNvSpPr>
            <a:spLocks noChangeArrowheads="1"/>
          </p:cNvSpPr>
          <p:nvPr/>
        </p:nvSpPr>
        <p:spPr bwMode="auto">
          <a:xfrm>
            <a:off x="-269875" y="895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6" name="Rectangle 9"/>
          <p:cNvSpPr>
            <a:spLocks noChangeArrowheads="1"/>
          </p:cNvSpPr>
          <p:nvPr/>
        </p:nvSpPr>
        <p:spPr bwMode="auto">
          <a:xfrm>
            <a:off x="-269875" y="1314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0"/>
          <p:cNvSpPr>
            <a:spLocks noChangeArrowheads="1"/>
          </p:cNvSpPr>
          <p:nvPr/>
        </p:nvSpPr>
        <p:spPr bwMode="auto">
          <a:xfrm>
            <a:off x="-269875" y="1695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11"/>
          <p:cNvSpPr>
            <a:spLocks noChangeArrowheads="1"/>
          </p:cNvSpPr>
          <p:nvPr/>
        </p:nvSpPr>
        <p:spPr bwMode="auto">
          <a:xfrm>
            <a:off x="-269875"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 name="Rectangle 12"/>
          <p:cNvSpPr>
            <a:spLocks noChangeArrowheads="1"/>
          </p:cNvSpPr>
          <p:nvPr/>
        </p:nvSpPr>
        <p:spPr bwMode="auto">
          <a:xfrm>
            <a:off x="-269875" y="2762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 name="Rectangle 13"/>
          <p:cNvSpPr>
            <a:spLocks noChangeArrowheads="1"/>
          </p:cNvSpPr>
          <p:nvPr/>
        </p:nvSpPr>
        <p:spPr bwMode="auto">
          <a:xfrm>
            <a:off x="-269875" y="3248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 name="TextBox 11"/>
          <p:cNvSpPr txBox="1"/>
          <p:nvPr/>
        </p:nvSpPr>
        <p:spPr>
          <a:xfrm>
            <a:off x="539552" y="1695450"/>
            <a:ext cx="8208912" cy="1200329"/>
          </a:xfrm>
          <a:prstGeom prst="rect">
            <a:avLst/>
          </a:prstGeom>
          <a:noFill/>
        </p:spPr>
        <p:txBody>
          <a:bodyPr wrap="square" rtlCol="0">
            <a:spAutoFit/>
          </a:bodyPr>
          <a:lstStyle/>
          <a:p>
            <a:pPr algn="r"/>
            <a:endParaRPr lang="en-GB" dirty="0">
              <a:solidFill>
                <a:schemeClr val="accent3">
                  <a:lumMod val="50000"/>
                </a:schemeClr>
              </a:solidFill>
            </a:endParaRPr>
          </a:p>
          <a:p>
            <a:pPr algn="r"/>
            <a:endParaRPr lang="en-US" b="1" dirty="0">
              <a:solidFill>
                <a:schemeClr val="accent3">
                  <a:lumMod val="50000"/>
                </a:schemeClr>
              </a:solidFill>
            </a:endParaRPr>
          </a:p>
          <a:p>
            <a:pPr algn="r"/>
            <a:endParaRPr lang="en-GB" dirty="0">
              <a:solidFill>
                <a:schemeClr val="accent3">
                  <a:lumMod val="50000"/>
                </a:schemeClr>
              </a:solidFill>
            </a:endParaRPr>
          </a:p>
          <a:p>
            <a:endParaRPr lang="en-GB" dirty="0"/>
          </a:p>
        </p:txBody>
      </p:sp>
      <p:pic>
        <p:nvPicPr>
          <p:cNvPr id="21" name="Picture 20" descr="http://euraxess.ee/app/themes/eux/images/og/euraxess-ee_0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sp>
        <p:nvSpPr>
          <p:cNvPr id="17" name="Rectangle 16"/>
          <p:cNvSpPr/>
          <p:nvPr/>
        </p:nvSpPr>
        <p:spPr>
          <a:xfrm>
            <a:off x="1371600" y="808196"/>
            <a:ext cx="7086600" cy="5047536"/>
          </a:xfrm>
          <a:prstGeom prst="rect">
            <a:avLst/>
          </a:prstGeom>
        </p:spPr>
        <p:txBody>
          <a:bodyPr wrap="square">
            <a:spAutoFit/>
          </a:bodyPr>
          <a:lstStyle/>
          <a:p>
            <a:pPr lvl="0"/>
            <a:r>
              <a:rPr lang="en-IE" dirty="0"/>
              <a:t> </a:t>
            </a:r>
          </a:p>
          <a:p>
            <a:pPr lvl="0" algn="ctr"/>
            <a:r>
              <a:rPr lang="en-IE" sz="2400" b="1" dirty="0"/>
              <a:t>Expectations &amp; Desired Outcomes</a:t>
            </a:r>
          </a:p>
          <a:p>
            <a:pPr lvl="0"/>
            <a:endParaRPr lang="en-IE" sz="2000" dirty="0"/>
          </a:p>
          <a:p>
            <a:pPr lvl="0"/>
            <a:r>
              <a:rPr lang="en-IE" sz="2000" dirty="0"/>
              <a:t>Familiarity with the online tools and the principles behind them. </a:t>
            </a:r>
          </a:p>
          <a:p>
            <a:pPr lvl="0"/>
            <a:r>
              <a:rPr lang="en-IE" sz="2000" dirty="0"/>
              <a:t>The sequential steps to using the tools to maximum effect.</a:t>
            </a:r>
          </a:p>
          <a:p>
            <a:r>
              <a:rPr lang="en-IE" sz="2000" dirty="0"/>
              <a:t>The primary importance of skills and the skills audit.</a:t>
            </a:r>
          </a:p>
          <a:p>
            <a:r>
              <a:rPr lang="en-IE" sz="2000" dirty="0"/>
              <a:t>The self-assessment, values, interests &amp; personality.</a:t>
            </a:r>
          </a:p>
          <a:p>
            <a:r>
              <a:rPr lang="en-IE" sz="2000" dirty="0"/>
              <a:t>Transferrable skills.</a:t>
            </a:r>
          </a:p>
          <a:p>
            <a:pPr lvl="0"/>
            <a:r>
              <a:rPr lang="en-IE" sz="2000" dirty="0"/>
              <a:t>Communication skills.</a:t>
            </a:r>
          </a:p>
          <a:p>
            <a:pPr lvl="0"/>
            <a:r>
              <a:rPr lang="en-IE" sz="2000" dirty="0"/>
              <a:t> </a:t>
            </a:r>
          </a:p>
          <a:p>
            <a:pPr lvl="0"/>
            <a:r>
              <a:rPr lang="en-IE" sz="2000" b="1" dirty="0"/>
              <a:t>D.O’s.&gt; </a:t>
            </a:r>
            <a:r>
              <a:rPr lang="en-IE" sz="2000" dirty="0"/>
              <a:t>Develop an appreciation for the benefits of </a:t>
            </a:r>
          </a:p>
          <a:p>
            <a:pPr lvl="0"/>
            <a:r>
              <a:rPr lang="en-IE" sz="2000" dirty="0"/>
              <a:t>Researcher Career Development, understand how to use </a:t>
            </a:r>
          </a:p>
          <a:p>
            <a:pPr lvl="0"/>
            <a:r>
              <a:rPr lang="en-IE" sz="2000" dirty="0"/>
              <a:t>these tools and take up their use for your own benefit or </a:t>
            </a:r>
          </a:p>
          <a:p>
            <a:pPr lvl="0"/>
            <a:r>
              <a:rPr lang="en-IE" sz="2000" dirty="0"/>
              <a:t>for the benefit of your researchers &amp; post grads.</a:t>
            </a:r>
          </a:p>
          <a:p>
            <a:endParaRPr lang="en-IE" sz="2000" dirty="0"/>
          </a:p>
          <a:p>
            <a:endParaRPr lang="en-IE" sz="2000" dirty="0"/>
          </a:p>
        </p:txBody>
      </p:sp>
    </p:spTree>
    <p:extLst>
      <p:ext uri="{BB962C8B-B14F-4D97-AF65-F5344CB8AC3E}">
        <p14:creationId xmlns:p14="http://schemas.microsoft.com/office/powerpoint/2010/main" val="2749697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63609" y="1593130"/>
            <a:ext cx="8244834" cy="707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82321" y="1731523"/>
            <a:ext cx="8125252" cy="4462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320"/>
              </a:lnSpc>
              <a:spcBef>
                <a:spcPts val="0"/>
              </a:spcBef>
            </a:pPr>
            <a:endParaRPr lang="en-US" sz="3200" b="1" dirty="0">
              <a:solidFill>
                <a:schemeClr val="tx1">
                  <a:lumMod val="75000"/>
                  <a:lumOff val="25000"/>
                </a:schemeClr>
              </a:solidFill>
              <a:latin typeface="+mn-lt"/>
              <a:cs typeface="Arial"/>
            </a:endParaRPr>
          </a:p>
        </p:txBody>
      </p:sp>
      <p:sp>
        <p:nvSpPr>
          <p:cNvPr id="6" name="TextBox 5"/>
          <p:cNvSpPr txBox="1"/>
          <p:nvPr/>
        </p:nvSpPr>
        <p:spPr>
          <a:xfrm>
            <a:off x="1619672" y="620688"/>
            <a:ext cx="5976664" cy="523220"/>
          </a:xfrm>
          <a:prstGeom prst="rect">
            <a:avLst/>
          </a:prstGeom>
          <a:noFill/>
        </p:spPr>
        <p:txBody>
          <a:bodyPr wrap="square" rtlCol="0">
            <a:spAutoFit/>
          </a:bodyPr>
          <a:lstStyle/>
          <a:p>
            <a:pPr algn="ctr"/>
            <a:r>
              <a:rPr lang="en-IE" sz="2800" b="1" dirty="0">
                <a:solidFill>
                  <a:schemeClr val="tx2">
                    <a:lumMod val="75000"/>
                  </a:schemeClr>
                </a:solidFill>
              </a:rPr>
              <a:t>Self-assessment</a:t>
            </a:r>
          </a:p>
        </p:txBody>
      </p:sp>
      <p:pic>
        <p:nvPicPr>
          <p:cNvPr id="4098" name="Picture 2"/>
          <p:cNvPicPr>
            <a:picLocks noGrp="1" noChangeAspect="1" noChangeArrowheads="1"/>
          </p:cNvPicPr>
          <p:nvPr>
            <p:ph idx="1"/>
          </p:nvPr>
        </p:nvPicPr>
        <p:blipFill>
          <a:blip r:embed="rId3" cstate="print"/>
          <a:srcRect/>
          <a:stretch>
            <a:fillRect/>
          </a:stretch>
        </p:blipFill>
        <p:spPr bwMode="auto">
          <a:xfrm>
            <a:off x="395537" y="1628800"/>
            <a:ext cx="6264696" cy="2880321"/>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1134938" y="3429000"/>
            <a:ext cx="7757542" cy="3096344"/>
          </a:xfrm>
          <a:prstGeom prst="rect">
            <a:avLst/>
          </a:prstGeom>
          <a:noFill/>
          <a:ln w="9525">
            <a:noFill/>
            <a:miter lim="800000"/>
            <a:headEnd/>
            <a:tailEnd/>
          </a:ln>
        </p:spPr>
      </p:pic>
    </p:spTree>
    <p:extLst>
      <p:ext uri="{BB962C8B-B14F-4D97-AF65-F5344CB8AC3E}">
        <p14:creationId xmlns:p14="http://schemas.microsoft.com/office/powerpoint/2010/main" val="30833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4371"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TextBox 6"/>
          <p:cNvSpPr txBox="1"/>
          <p:nvPr/>
        </p:nvSpPr>
        <p:spPr>
          <a:xfrm>
            <a:off x="1763688" y="5991448"/>
            <a:ext cx="5184576" cy="400110"/>
          </a:xfrm>
          <a:prstGeom prst="rect">
            <a:avLst/>
          </a:prstGeom>
          <a:noFill/>
        </p:spPr>
        <p:txBody>
          <a:bodyPr wrap="square" rtlCol="0">
            <a:spAutoFit/>
          </a:bodyPr>
          <a:lstStyle/>
          <a:p>
            <a:pPr algn="ctr"/>
            <a:r>
              <a:rPr lang="en-GB" sz="1000" dirty="0"/>
              <a:t>This project has received funding from the European Union’s Seventh Framework Programme</a:t>
            </a:r>
            <a:r>
              <a:rPr lang="fr-FR" sz="1000" dirty="0"/>
              <a:t> </a:t>
            </a:r>
            <a:r>
              <a:rPr lang="en-GB" sz="1000" dirty="0"/>
              <a:t>for research, technological development and demonstration under grant agreement No </a:t>
            </a:r>
            <a:r>
              <a:rPr lang="en-US" sz="1000" dirty="0"/>
              <a:t>643330</a:t>
            </a:r>
            <a:endParaRPr lang="fr-FR" sz="1000" dirty="0"/>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8"/>
          <p:cNvSpPr>
            <a:spLocks noChangeArrowheads="1"/>
          </p:cNvSpPr>
          <p:nvPr/>
        </p:nvSpPr>
        <p:spPr bwMode="auto">
          <a:xfrm>
            <a:off x="-269875" y="895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9"/>
          <p:cNvSpPr>
            <a:spLocks noChangeArrowheads="1"/>
          </p:cNvSpPr>
          <p:nvPr/>
        </p:nvSpPr>
        <p:spPr bwMode="auto">
          <a:xfrm>
            <a:off x="-269875" y="1314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0"/>
          <p:cNvSpPr>
            <a:spLocks noChangeArrowheads="1"/>
          </p:cNvSpPr>
          <p:nvPr/>
        </p:nvSpPr>
        <p:spPr bwMode="auto">
          <a:xfrm>
            <a:off x="-269875" y="1695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11"/>
          <p:cNvSpPr>
            <a:spLocks noChangeArrowheads="1"/>
          </p:cNvSpPr>
          <p:nvPr/>
        </p:nvSpPr>
        <p:spPr bwMode="auto">
          <a:xfrm>
            <a:off x="-269875"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12"/>
          <p:cNvSpPr>
            <a:spLocks noChangeArrowheads="1"/>
          </p:cNvSpPr>
          <p:nvPr/>
        </p:nvSpPr>
        <p:spPr bwMode="auto">
          <a:xfrm>
            <a:off x="-269875" y="2762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13"/>
          <p:cNvSpPr>
            <a:spLocks noChangeArrowheads="1"/>
          </p:cNvSpPr>
          <p:nvPr/>
        </p:nvSpPr>
        <p:spPr bwMode="auto">
          <a:xfrm>
            <a:off x="-269875" y="3248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TextBox 11"/>
          <p:cNvSpPr txBox="1"/>
          <p:nvPr/>
        </p:nvSpPr>
        <p:spPr>
          <a:xfrm>
            <a:off x="539552" y="1695450"/>
            <a:ext cx="8208912" cy="1200329"/>
          </a:xfrm>
          <a:prstGeom prst="rect">
            <a:avLst/>
          </a:prstGeom>
          <a:noFill/>
        </p:spPr>
        <p:txBody>
          <a:bodyPr wrap="square" rtlCol="0">
            <a:spAutoFit/>
          </a:bodyPr>
          <a:lstStyle/>
          <a:p>
            <a:pPr algn="r"/>
            <a:endParaRPr lang="en-GB" dirty="0">
              <a:solidFill>
                <a:schemeClr val="accent3">
                  <a:lumMod val="50000"/>
                </a:schemeClr>
              </a:solidFill>
            </a:endParaRPr>
          </a:p>
          <a:p>
            <a:pPr algn="r"/>
            <a:endParaRPr lang="en-US" b="1" dirty="0">
              <a:solidFill>
                <a:schemeClr val="accent3">
                  <a:lumMod val="50000"/>
                </a:schemeClr>
              </a:solidFill>
            </a:endParaRPr>
          </a:p>
          <a:p>
            <a:pPr algn="r"/>
            <a:endParaRPr lang="en-GB" dirty="0">
              <a:solidFill>
                <a:schemeClr val="accent3">
                  <a:lumMod val="50000"/>
                </a:schemeClr>
              </a:solidFill>
            </a:endParaRPr>
          </a:p>
          <a:p>
            <a:endParaRPr lang="en-GB" dirty="0"/>
          </a:p>
        </p:txBody>
      </p:sp>
      <p:pic>
        <p:nvPicPr>
          <p:cNvPr id="21" name="Picture 20" descr="http://euraxess.ee/app/themes/eux/images/og/euraxess-ee_0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pic>
        <p:nvPicPr>
          <p:cNvPr id="1026" name="Picture 2"/>
          <p:cNvPicPr>
            <a:picLocks noChangeAspect="1" noChangeArrowheads="1"/>
          </p:cNvPicPr>
          <p:nvPr/>
        </p:nvPicPr>
        <p:blipFill>
          <a:blip r:embed="rId5" cstate="print"/>
          <a:srcRect/>
          <a:stretch>
            <a:fillRect/>
          </a:stretch>
        </p:blipFill>
        <p:spPr bwMode="auto">
          <a:xfrm>
            <a:off x="0" y="-76200"/>
            <a:ext cx="9144000" cy="6858000"/>
          </a:xfrm>
          <a:prstGeom prst="rect">
            <a:avLst/>
          </a:prstGeom>
          <a:noFill/>
          <a:ln w="9525">
            <a:noFill/>
            <a:miter lim="800000"/>
            <a:headEnd/>
            <a:tailEnd/>
          </a:ln>
        </p:spPr>
      </p:pic>
      <p:pic>
        <p:nvPicPr>
          <p:cNvPr id="1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019800"/>
            <a:ext cx="1183864" cy="790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697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23528" y="1988840"/>
            <a:ext cx="5832648" cy="273630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cxnSp>
        <p:nvCxnSpPr>
          <p:cNvPr id="4" name="Straight Connector 3"/>
          <p:cNvCxnSpPr/>
          <p:nvPr/>
        </p:nvCxnSpPr>
        <p:spPr>
          <a:xfrm>
            <a:off x="463609" y="1593130"/>
            <a:ext cx="8244834" cy="707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251520" y="1628800"/>
            <a:ext cx="8640960" cy="496855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320"/>
              </a:lnSpc>
              <a:spcBef>
                <a:spcPts val="0"/>
              </a:spcBef>
            </a:pPr>
            <a:endParaRPr lang="en-US" sz="3200" b="1" dirty="0">
              <a:solidFill>
                <a:schemeClr val="tx1">
                  <a:lumMod val="75000"/>
                  <a:lumOff val="25000"/>
                </a:schemeClr>
              </a:solidFill>
              <a:latin typeface="+mn-lt"/>
              <a:cs typeface="Arial"/>
            </a:endParaRPr>
          </a:p>
        </p:txBody>
      </p:sp>
      <p:sp>
        <p:nvSpPr>
          <p:cNvPr id="6" name="TextBox 5"/>
          <p:cNvSpPr txBox="1"/>
          <p:nvPr/>
        </p:nvSpPr>
        <p:spPr>
          <a:xfrm>
            <a:off x="1331640" y="620688"/>
            <a:ext cx="6480720" cy="523220"/>
          </a:xfrm>
          <a:prstGeom prst="rect">
            <a:avLst/>
          </a:prstGeom>
          <a:noFill/>
        </p:spPr>
        <p:txBody>
          <a:bodyPr wrap="square" rtlCol="0">
            <a:spAutoFit/>
          </a:bodyPr>
          <a:lstStyle/>
          <a:p>
            <a:pPr algn="ctr"/>
            <a:r>
              <a:rPr lang="en-IE" sz="2800" b="1" dirty="0">
                <a:solidFill>
                  <a:schemeClr val="tx2">
                    <a:lumMod val="75000"/>
                  </a:schemeClr>
                </a:solidFill>
              </a:rPr>
              <a:t>Self-assessment</a:t>
            </a:r>
          </a:p>
        </p:txBody>
      </p:sp>
      <p:pic>
        <p:nvPicPr>
          <p:cNvPr id="5122" name="Picture 2"/>
          <p:cNvPicPr>
            <a:picLocks noGrp="1" noChangeAspect="1" noChangeArrowheads="1"/>
          </p:cNvPicPr>
          <p:nvPr>
            <p:ph idx="1"/>
          </p:nvPr>
        </p:nvPicPr>
        <p:blipFill>
          <a:blip r:embed="rId3" cstate="print"/>
          <a:srcRect/>
          <a:stretch>
            <a:fillRect/>
          </a:stretch>
        </p:blipFill>
        <p:spPr bwMode="auto">
          <a:xfrm>
            <a:off x="395536" y="2060848"/>
            <a:ext cx="5654605" cy="2620888"/>
          </a:xfrm>
          <a:prstGeom prst="rect">
            <a:avLst/>
          </a:prstGeom>
          <a:noFill/>
          <a:ln w="19050">
            <a:noFill/>
            <a:miter lim="800000"/>
            <a:headEnd/>
            <a:tailEnd/>
          </a:ln>
        </p:spPr>
      </p:pic>
      <p:sp>
        <p:nvSpPr>
          <p:cNvPr id="8" name="TextBox 7"/>
          <p:cNvSpPr txBox="1"/>
          <p:nvPr/>
        </p:nvSpPr>
        <p:spPr>
          <a:xfrm>
            <a:off x="251520" y="1556792"/>
            <a:ext cx="2232248" cy="461665"/>
          </a:xfrm>
          <a:prstGeom prst="rect">
            <a:avLst/>
          </a:prstGeom>
          <a:noFill/>
        </p:spPr>
        <p:txBody>
          <a:bodyPr wrap="square" rtlCol="0">
            <a:spAutoFit/>
          </a:bodyPr>
          <a:lstStyle/>
          <a:p>
            <a:r>
              <a:rPr lang="en-IE" sz="2400" b="1" dirty="0">
                <a:solidFill>
                  <a:schemeClr val="tx2">
                    <a:lumMod val="75000"/>
                  </a:schemeClr>
                </a:solidFill>
              </a:rPr>
              <a:t>Personality</a:t>
            </a:r>
          </a:p>
        </p:txBody>
      </p:sp>
      <p:pic>
        <p:nvPicPr>
          <p:cNvPr id="5125" name="Picture 5"/>
          <p:cNvPicPr>
            <a:picLocks noChangeAspect="1" noChangeArrowheads="1"/>
          </p:cNvPicPr>
          <p:nvPr/>
        </p:nvPicPr>
        <p:blipFill>
          <a:blip r:embed="rId4" cstate="print"/>
          <a:srcRect/>
          <a:stretch>
            <a:fillRect/>
          </a:stretch>
        </p:blipFill>
        <p:spPr bwMode="auto">
          <a:xfrm>
            <a:off x="3419872" y="3501008"/>
            <a:ext cx="5328592" cy="2952328"/>
          </a:xfrm>
          <a:prstGeom prst="rect">
            <a:avLst/>
          </a:prstGeom>
          <a:noFill/>
          <a:ln w="9525">
            <a:noFill/>
            <a:miter lim="800000"/>
            <a:headEnd/>
            <a:tailEnd/>
          </a:ln>
        </p:spPr>
      </p:pic>
      <p:sp>
        <p:nvSpPr>
          <p:cNvPr id="14" name="Rectangle 13"/>
          <p:cNvSpPr/>
          <p:nvPr/>
        </p:nvSpPr>
        <p:spPr>
          <a:xfrm>
            <a:off x="3419872" y="3501008"/>
            <a:ext cx="5400600" cy="295232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30833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63609" y="1593130"/>
            <a:ext cx="8244834" cy="707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82321" y="1731523"/>
            <a:ext cx="8125252" cy="4462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320"/>
              </a:lnSpc>
              <a:spcBef>
                <a:spcPts val="0"/>
              </a:spcBef>
            </a:pPr>
            <a:endParaRPr lang="en-US" sz="3200" b="1" dirty="0">
              <a:solidFill>
                <a:schemeClr val="tx1">
                  <a:lumMod val="75000"/>
                  <a:lumOff val="25000"/>
                </a:schemeClr>
              </a:solidFill>
              <a:latin typeface="+mn-lt"/>
              <a:cs typeface="Arial"/>
            </a:endParaRPr>
          </a:p>
        </p:txBody>
      </p:sp>
      <p:sp>
        <p:nvSpPr>
          <p:cNvPr id="16" name="Content Placeholder 15"/>
          <p:cNvSpPr>
            <a:spLocks noGrp="1"/>
          </p:cNvSpPr>
          <p:nvPr>
            <p:ph idx="1"/>
          </p:nvPr>
        </p:nvSpPr>
        <p:spPr/>
        <p:txBody>
          <a:bodyPr>
            <a:normAutofit/>
          </a:bodyPr>
          <a:lstStyle/>
          <a:p>
            <a:pPr>
              <a:buNone/>
            </a:pPr>
            <a:endParaRPr lang="en-IE" sz="2800" dirty="0">
              <a:solidFill>
                <a:schemeClr val="tx2">
                  <a:lumMod val="75000"/>
                </a:schemeClr>
              </a:solidFill>
            </a:endParaRPr>
          </a:p>
          <a:p>
            <a:pPr>
              <a:buNone/>
            </a:pPr>
            <a:r>
              <a:rPr lang="en-IE" sz="2800" dirty="0">
                <a:solidFill>
                  <a:schemeClr val="tx2">
                    <a:lumMod val="75000"/>
                  </a:schemeClr>
                </a:solidFill>
              </a:rPr>
              <a:t>So what to we have at the end of the self-assessment?</a:t>
            </a:r>
          </a:p>
          <a:p>
            <a:pPr>
              <a:lnSpc>
                <a:spcPct val="150000"/>
              </a:lnSpc>
            </a:pPr>
            <a:endParaRPr lang="en-IE" sz="900" dirty="0">
              <a:solidFill>
                <a:schemeClr val="tx2">
                  <a:lumMod val="75000"/>
                </a:schemeClr>
              </a:solidFill>
            </a:endParaRPr>
          </a:p>
          <a:p>
            <a:pPr marL="447675" indent="-266700">
              <a:lnSpc>
                <a:spcPct val="150000"/>
              </a:lnSpc>
            </a:pPr>
            <a:r>
              <a:rPr lang="en-IE" sz="2400" dirty="0">
                <a:solidFill>
                  <a:schemeClr val="tx2">
                    <a:lumMod val="75000"/>
                  </a:schemeClr>
                </a:solidFill>
              </a:rPr>
              <a:t>Skills Audit (categorised skills list)</a:t>
            </a:r>
          </a:p>
          <a:p>
            <a:pPr marL="447675" indent="-266700">
              <a:lnSpc>
                <a:spcPct val="150000"/>
              </a:lnSpc>
            </a:pPr>
            <a:r>
              <a:rPr lang="en-IE" sz="2400" dirty="0">
                <a:solidFill>
                  <a:schemeClr val="tx2">
                    <a:lumMod val="75000"/>
                  </a:schemeClr>
                </a:solidFill>
              </a:rPr>
              <a:t>Values, Interests &amp; Personality results</a:t>
            </a:r>
          </a:p>
          <a:p>
            <a:pPr marL="447675" indent="-266700">
              <a:lnSpc>
                <a:spcPct val="150000"/>
              </a:lnSpc>
            </a:pPr>
            <a:r>
              <a:rPr lang="en-IE" sz="2400" dirty="0">
                <a:solidFill>
                  <a:schemeClr val="tx2">
                    <a:lumMod val="75000"/>
                  </a:schemeClr>
                </a:solidFill>
              </a:rPr>
              <a:t>Career Development Toolkit</a:t>
            </a:r>
          </a:p>
          <a:p>
            <a:pPr marL="447675" indent="-266700">
              <a:lnSpc>
                <a:spcPct val="150000"/>
              </a:lnSpc>
            </a:pPr>
            <a:r>
              <a:rPr lang="en-IE" sz="2400" dirty="0">
                <a:solidFill>
                  <a:schemeClr val="tx2">
                    <a:lumMod val="75000"/>
                  </a:schemeClr>
                </a:solidFill>
              </a:rPr>
              <a:t>E-Booklets</a:t>
            </a:r>
          </a:p>
        </p:txBody>
      </p:sp>
      <p:sp>
        <p:nvSpPr>
          <p:cNvPr id="6" name="TextBox 5"/>
          <p:cNvSpPr txBox="1"/>
          <p:nvPr/>
        </p:nvSpPr>
        <p:spPr>
          <a:xfrm>
            <a:off x="2483768" y="764704"/>
            <a:ext cx="4464496" cy="523220"/>
          </a:xfrm>
          <a:prstGeom prst="rect">
            <a:avLst/>
          </a:prstGeom>
          <a:noFill/>
        </p:spPr>
        <p:txBody>
          <a:bodyPr wrap="square" rtlCol="0">
            <a:spAutoFit/>
          </a:bodyPr>
          <a:lstStyle/>
          <a:p>
            <a:pPr algn="ctr"/>
            <a:r>
              <a:rPr lang="en-IE" sz="2800" b="1" dirty="0">
                <a:solidFill>
                  <a:schemeClr val="tx2">
                    <a:lumMod val="75000"/>
                  </a:schemeClr>
                </a:solidFill>
              </a:rPr>
              <a:t>Self-assessment results</a:t>
            </a: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63688" y="5991448"/>
            <a:ext cx="5184576" cy="400110"/>
          </a:xfrm>
          <a:prstGeom prst="rect">
            <a:avLst/>
          </a:prstGeom>
          <a:noFill/>
        </p:spPr>
        <p:txBody>
          <a:bodyPr wrap="square" rtlCol="0">
            <a:spAutoFit/>
          </a:bodyPr>
          <a:lstStyle/>
          <a:p>
            <a:pPr algn="ctr"/>
            <a:r>
              <a:rPr lang="en-GB" sz="1000" dirty="0"/>
              <a:t>This project has received funding from the European Union’s Seventh Framework Programme</a:t>
            </a:r>
            <a:r>
              <a:rPr lang="fr-FR" sz="1000" dirty="0"/>
              <a:t> </a:t>
            </a:r>
            <a:r>
              <a:rPr lang="en-GB" sz="1000" dirty="0"/>
              <a:t>for research, technological development and demonstration under grant agreement No </a:t>
            </a:r>
            <a:r>
              <a:rPr lang="en-US" sz="1000" dirty="0"/>
              <a:t>643330</a:t>
            </a:r>
            <a:endParaRPr lang="fr-FR" sz="1000" dirty="0"/>
          </a:p>
        </p:txBody>
      </p:sp>
      <p:pic>
        <p:nvPicPr>
          <p:cNvPr id="13" name="Picture 12" descr="http://euraxess.ee/app/themes/eux/images/og/euraxess-ee_0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spTree>
    <p:extLst>
      <p:ext uri="{BB962C8B-B14F-4D97-AF65-F5344CB8AC3E}">
        <p14:creationId xmlns:p14="http://schemas.microsoft.com/office/powerpoint/2010/main" val="30833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63609" y="1593130"/>
            <a:ext cx="8244834" cy="707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82321" y="1731523"/>
            <a:ext cx="8125252" cy="4462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320"/>
              </a:lnSpc>
              <a:spcBef>
                <a:spcPts val="0"/>
              </a:spcBef>
            </a:pPr>
            <a:endParaRPr lang="en-US" sz="3200" b="1" dirty="0">
              <a:solidFill>
                <a:schemeClr val="tx1">
                  <a:lumMod val="75000"/>
                  <a:lumOff val="25000"/>
                </a:schemeClr>
              </a:solidFill>
              <a:latin typeface="+mn-lt"/>
              <a:cs typeface="Arial"/>
            </a:endParaRPr>
          </a:p>
        </p:txBody>
      </p:sp>
      <p:sp>
        <p:nvSpPr>
          <p:cNvPr id="16" name="Content Placeholder 15"/>
          <p:cNvSpPr>
            <a:spLocks noGrp="1"/>
          </p:cNvSpPr>
          <p:nvPr>
            <p:ph idx="1"/>
          </p:nvPr>
        </p:nvSpPr>
        <p:spPr/>
        <p:txBody>
          <a:bodyPr>
            <a:normAutofit/>
          </a:bodyPr>
          <a:lstStyle/>
          <a:p>
            <a:pPr algn="ctr">
              <a:buNone/>
            </a:pPr>
            <a:r>
              <a:rPr lang="en-IE" sz="2800" u="sng" dirty="0">
                <a:solidFill>
                  <a:schemeClr val="tx2">
                    <a:lumMod val="75000"/>
                  </a:schemeClr>
                </a:solidFill>
              </a:rPr>
              <a:t>List all of the indicators:</a:t>
            </a:r>
          </a:p>
          <a:p>
            <a:pPr>
              <a:buNone/>
            </a:pPr>
            <a:r>
              <a:rPr lang="en-IE" sz="2800" dirty="0">
                <a:solidFill>
                  <a:schemeClr val="tx2">
                    <a:lumMod val="75000"/>
                  </a:schemeClr>
                </a:solidFill>
              </a:rPr>
              <a:t>Where Am I Now?			Motivated Skills</a:t>
            </a:r>
          </a:p>
          <a:p>
            <a:pPr>
              <a:buNone/>
            </a:pPr>
            <a:r>
              <a:rPr lang="en-IE" sz="2800" dirty="0">
                <a:solidFill>
                  <a:schemeClr val="tx2">
                    <a:lumMod val="75000"/>
                  </a:schemeClr>
                </a:solidFill>
              </a:rPr>
              <a:t>Development Skills			Burnout Skills</a:t>
            </a:r>
          </a:p>
          <a:p>
            <a:pPr>
              <a:buNone/>
            </a:pPr>
            <a:r>
              <a:rPr lang="en-IE" sz="2800" dirty="0">
                <a:solidFill>
                  <a:schemeClr val="tx2">
                    <a:lumMod val="75000"/>
                  </a:schemeClr>
                </a:solidFill>
              </a:rPr>
              <a:t>Skills Not Important		Transferrable Skills</a:t>
            </a:r>
          </a:p>
          <a:p>
            <a:pPr>
              <a:buNone/>
            </a:pPr>
            <a:r>
              <a:rPr lang="en-IE" sz="2800" dirty="0">
                <a:solidFill>
                  <a:schemeClr val="tx2">
                    <a:lumMod val="75000"/>
                  </a:schemeClr>
                </a:solidFill>
              </a:rPr>
              <a:t>Communications Skills		Values</a:t>
            </a:r>
          </a:p>
          <a:p>
            <a:pPr>
              <a:buNone/>
            </a:pPr>
            <a:r>
              <a:rPr lang="en-IE" sz="2800" dirty="0">
                <a:solidFill>
                  <a:schemeClr val="tx2">
                    <a:lumMod val="75000"/>
                  </a:schemeClr>
                </a:solidFill>
              </a:rPr>
              <a:t>Interests				Personality</a:t>
            </a:r>
          </a:p>
        </p:txBody>
      </p:sp>
      <p:sp>
        <p:nvSpPr>
          <p:cNvPr id="6" name="TextBox 5"/>
          <p:cNvSpPr txBox="1"/>
          <p:nvPr/>
        </p:nvSpPr>
        <p:spPr>
          <a:xfrm>
            <a:off x="2483768" y="764704"/>
            <a:ext cx="4464496" cy="523220"/>
          </a:xfrm>
          <a:prstGeom prst="rect">
            <a:avLst/>
          </a:prstGeom>
          <a:noFill/>
        </p:spPr>
        <p:txBody>
          <a:bodyPr wrap="square" rtlCol="0">
            <a:spAutoFit/>
          </a:bodyPr>
          <a:lstStyle/>
          <a:p>
            <a:pPr algn="ctr"/>
            <a:r>
              <a:rPr lang="en-IE" sz="2800" b="1" dirty="0">
                <a:solidFill>
                  <a:schemeClr val="tx2">
                    <a:lumMod val="75000"/>
                  </a:schemeClr>
                </a:solidFill>
              </a:rPr>
              <a:t>Self-assessment results</a:t>
            </a: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63688" y="5991448"/>
            <a:ext cx="5184576" cy="400110"/>
          </a:xfrm>
          <a:prstGeom prst="rect">
            <a:avLst/>
          </a:prstGeom>
          <a:noFill/>
        </p:spPr>
        <p:txBody>
          <a:bodyPr wrap="square" rtlCol="0">
            <a:spAutoFit/>
          </a:bodyPr>
          <a:lstStyle/>
          <a:p>
            <a:pPr algn="ctr"/>
            <a:r>
              <a:rPr lang="en-GB" sz="1000" dirty="0"/>
              <a:t>This project has received funding from the European Union’s Seventh Framework Programme</a:t>
            </a:r>
            <a:r>
              <a:rPr lang="fr-FR" sz="1000" dirty="0"/>
              <a:t> </a:t>
            </a:r>
            <a:r>
              <a:rPr lang="en-GB" sz="1000" dirty="0"/>
              <a:t>for research, technological development and demonstration under grant agreement No </a:t>
            </a:r>
            <a:r>
              <a:rPr lang="en-US" sz="1000" dirty="0"/>
              <a:t>643330</a:t>
            </a:r>
            <a:endParaRPr lang="fr-FR" sz="1000" dirty="0"/>
          </a:p>
        </p:txBody>
      </p:sp>
      <p:pic>
        <p:nvPicPr>
          <p:cNvPr id="13" name="Picture 12" descr="http://euraxess.ee/app/themes/eux/images/og/euraxess-ee_0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spTree>
    <p:extLst>
      <p:ext uri="{BB962C8B-B14F-4D97-AF65-F5344CB8AC3E}">
        <p14:creationId xmlns:p14="http://schemas.microsoft.com/office/powerpoint/2010/main" val="30833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63609" y="1593130"/>
            <a:ext cx="8244834" cy="707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82321" y="1731523"/>
            <a:ext cx="8125252" cy="4462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320"/>
              </a:lnSpc>
              <a:spcBef>
                <a:spcPts val="0"/>
              </a:spcBef>
            </a:pPr>
            <a:endParaRPr lang="en-US" sz="3200" b="1" dirty="0">
              <a:solidFill>
                <a:schemeClr val="tx1">
                  <a:lumMod val="75000"/>
                  <a:lumOff val="25000"/>
                </a:schemeClr>
              </a:solidFill>
              <a:latin typeface="+mn-lt"/>
              <a:cs typeface="Arial"/>
            </a:endParaRPr>
          </a:p>
        </p:txBody>
      </p:sp>
      <p:sp>
        <p:nvSpPr>
          <p:cNvPr id="16" name="Content Placeholder 15"/>
          <p:cNvSpPr>
            <a:spLocks noGrp="1"/>
          </p:cNvSpPr>
          <p:nvPr>
            <p:ph idx="1"/>
          </p:nvPr>
        </p:nvSpPr>
        <p:spPr/>
        <p:txBody>
          <a:bodyPr>
            <a:normAutofit/>
          </a:bodyPr>
          <a:lstStyle/>
          <a:p>
            <a:endParaRPr lang="en-IE" sz="2400" dirty="0"/>
          </a:p>
          <a:p>
            <a:pPr marL="447675" indent="-266700">
              <a:lnSpc>
                <a:spcPct val="150000"/>
              </a:lnSpc>
            </a:pPr>
            <a:r>
              <a:rPr lang="en-IE" sz="2400" dirty="0">
                <a:solidFill>
                  <a:schemeClr val="tx2">
                    <a:lumMod val="75000"/>
                  </a:schemeClr>
                </a:solidFill>
              </a:rPr>
              <a:t>All of the indicators from the skills audit, the interests, values and personality tests should be reviewed.</a:t>
            </a:r>
          </a:p>
          <a:p>
            <a:pPr marL="447675" indent="-266700">
              <a:lnSpc>
                <a:spcPct val="150000"/>
              </a:lnSpc>
            </a:pPr>
            <a:r>
              <a:rPr lang="en-IE" sz="2400" dirty="0">
                <a:solidFill>
                  <a:schemeClr val="tx2">
                    <a:lumMod val="75000"/>
                  </a:schemeClr>
                </a:solidFill>
              </a:rPr>
              <a:t>What are the strongest indicators?</a:t>
            </a:r>
          </a:p>
          <a:p>
            <a:pPr marL="447675" indent="-266700">
              <a:lnSpc>
                <a:spcPct val="150000"/>
              </a:lnSpc>
            </a:pPr>
            <a:r>
              <a:rPr lang="en-IE" sz="2400" dirty="0">
                <a:solidFill>
                  <a:schemeClr val="tx2">
                    <a:lumMod val="75000"/>
                  </a:schemeClr>
                </a:solidFill>
              </a:rPr>
              <a:t>What directions do they point the researcher in?</a:t>
            </a:r>
          </a:p>
          <a:p>
            <a:pPr marL="447675" indent="-266700">
              <a:lnSpc>
                <a:spcPct val="150000"/>
              </a:lnSpc>
            </a:pPr>
            <a:r>
              <a:rPr lang="en-IE" sz="2400" dirty="0">
                <a:solidFill>
                  <a:schemeClr val="tx2">
                    <a:lumMod val="75000"/>
                  </a:schemeClr>
                </a:solidFill>
              </a:rPr>
              <a:t>Try to develop a “targeted list” of indicators, what themes/topics are repeated?</a:t>
            </a:r>
          </a:p>
        </p:txBody>
      </p:sp>
      <p:sp>
        <p:nvSpPr>
          <p:cNvPr id="6" name="TextBox 5"/>
          <p:cNvSpPr txBox="1"/>
          <p:nvPr/>
        </p:nvSpPr>
        <p:spPr>
          <a:xfrm>
            <a:off x="1187624" y="692696"/>
            <a:ext cx="6840760" cy="954107"/>
          </a:xfrm>
          <a:prstGeom prst="rect">
            <a:avLst/>
          </a:prstGeom>
          <a:noFill/>
        </p:spPr>
        <p:txBody>
          <a:bodyPr wrap="square" rtlCol="0">
            <a:spAutoFit/>
          </a:bodyPr>
          <a:lstStyle/>
          <a:p>
            <a:pPr algn="ctr"/>
            <a:endParaRPr lang="en-IE" sz="2800" b="1" dirty="0">
              <a:solidFill>
                <a:schemeClr val="tx2">
                  <a:lumMod val="75000"/>
                </a:schemeClr>
              </a:solidFill>
            </a:endParaRPr>
          </a:p>
          <a:p>
            <a:pPr algn="ctr"/>
            <a:r>
              <a:rPr lang="en-IE" sz="2800" b="1" dirty="0">
                <a:solidFill>
                  <a:schemeClr val="tx2">
                    <a:lumMod val="75000"/>
                  </a:schemeClr>
                </a:solidFill>
              </a:rPr>
              <a:t>Self-assessment interpretations</a:t>
            </a: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63688" y="5991448"/>
            <a:ext cx="5184576" cy="400110"/>
          </a:xfrm>
          <a:prstGeom prst="rect">
            <a:avLst/>
          </a:prstGeom>
          <a:noFill/>
        </p:spPr>
        <p:txBody>
          <a:bodyPr wrap="square" rtlCol="0">
            <a:spAutoFit/>
          </a:bodyPr>
          <a:lstStyle/>
          <a:p>
            <a:pPr algn="ctr"/>
            <a:r>
              <a:rPr lang="en-GB" sz="1000" dirty="0"/>
              <a:t>This project has received funding from the European Union’s Seventh Framework Programme</a:t>
            </a:r>
            <a:r>
              <a:rPr lang="fr-FR" sz="1000" dirty="0"/>
              <a:t> </a:t>
            </a:r>
            <a:r>
              <a:rPr lang="en-GB" sz="1000" dirty="0"/>
              <a:t>for research, technological development and demonstration under grant agreement No </a:t>
            </a:r>
            <a:r>
              <a:rPr lang="en-US" sz="1000" dirty="0"/>
              <a:t>643330</a:t>
            </a:r>
            <a:endParaRPr lang="fr-FR" sz="1000" dirty="0"/>
          </a:p>
        </p:txBody>
      </p:sp>
      <p:pic>
        <p:nvPicPr>
          <p:cNvPr id="13" name="Picture 12" descr="http://euraxess.ee/app/themes/eux/images/og/euraxess-ee_0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spTree>
    <p:extLst>
      <p:ext uri="{BB962C8B-B14F-4D97-AF65-F5344CB8AC3E}">
        <p14:creationId xmlns:p14="http://schemas.microsoft.com/office/powerpoint/2010/main" val="30833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463609" y="1593130"/>
            <a:ext cx="8244834" cy="707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82321" y="1731523"/>
            <a:ext cx="8125252" cy="4462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320"/>
              </a:lnSpc>
              <a:spcBef>
                <a:spcPts val="0"/>
              </a:spcBef>
            </a:pPr>
            <a:endParaRPr lang="en-US" sz="3200" b="1" dirty="0">
              <a:solidFill>
                <a:schemeClr val="tx1">
                  <a:lumMod val="75000"/>
                  <a:lumOff val="25000"/>
                </a:schemeClr>
              </a:solidFill>
              <a:latin typeface="+mn-lt"/>
              <a:cs typeface="Arial"/>
            </a:endParaRPr>
          </a:p>
        </p:txBody>
      </p:sp>
      <p:pic>
        <p:nvPicPr>
          <p:cNvPr id="2050" name="Picture 2"/>
          <p:cNvPicPr>
            <a:picLocks noGrp="1" noChangeAspect="1" noChangeArrowheads="1"/>
          </p:cNvPicPr>
          <p:nvPr>
            <p:ph idx="1"/>
          </p:nvPr>
        </p:nvPicPr>
        <p:blipFill>
          <a:blip r:embed="rId4" cstate="print"/>
          <a:srcRect/>
          <a:stretch>
            <a:fillRect/>
          </a:stretch>
        </p:blipFill>
        <p:spPr bwMode="auto">
          <a:xfrm>
            <a:off x="971601" y="1600200"/>
            <a:ext cx="7416824" cy="4853136"/>
          </a:xfrm>
          <a:prstGeom prst="rect">
            <a:avLst/>
          </a:prstGeom>
          <a:noFill/>
          <a:ln w="9525">
            <a:noFill/>
            <a:miter lim="800000"/>
            <a:headEnd/>
            <a:tailEnd/>
          </a:ln>
        </p:spPr>
      </p:pic>
      <p:sp>
        <p:nvSpPr>
          <p:cNvPr id="7" name="TextBox 6"/>
          <p:cNvSpPr txBox="1"/>
          <p:nvPr/>
        </p:nvSpPr>
        <p:spPr>
          <a:xfrm>
            <a:off x="1907704" y="692696"/>
            <a:ext cx="5400600" cy="954107"/>
          </a:xfrm>
          <a:prstGeom prst="rect">
            <a:avLst/>
          </a:prstGeom>
          <a:noFill/>
        </p:spPr>
        <p:txBody>
          <a:bodyPr wrap="square" rtlCol="0">
            <a:spAutoFit/>
          </a:bodyPr>
          <a:lstStyle/>
          <a:p>
            <a:pPr algn="ctr"/>
            <a:r>
              <a:rPr lang="en-IE" sz="2800" b="1" dirty="0">
                <a:solidFill>
                  <a:schemeClr val="tx2">
                    <a:lumMod val="75000"/>
                  </a:schemeClr>
                </a:solidFill>
              </a:rPr>
              <a:t>  </a:t>
            </a:r>
          </a:p>
          <a:p>
            <a:pPr algn="ctr"/>
            <a:r>
              <a:rPr lang="en-IE" sz="2800" b="1" dirty="0">
                <a:solidFill>
                  <a:schemeClr val="tx2">
                    <a:lumMod val="75000"/>
                  </a:schemeClr>
                </a:solidFill>
              </a:rPr>
              <a:t>Careers Exploration</a:t>
            </a:r>
          </a:p>
        </p:txBody>
      </p:sp>
      <p:pic>
        <p:nvPicPr>
          <p:cNvPr id="10"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3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63609" y="1593130"/>
            <a:ext cx="8244834" cy="707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82321" y="1731523"/>
            <a:ext cx="8125252" cy="4462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320"/>
              </a:lnSpc>
              <a:spcBef>
                <a:spcPts val="0"/>
              </a:spcBef>
            </a:pPr>
            <a:endParaRPr lang="en-US" sz="3200" b="1" dirty="0">
              <a:solidFill>
                <a:schemeClr val="tx1">
                  <a:lumMod val="75000"/>
                  <a:lumOff val="25000"/>
                </a:schemeClr>
              </a:solidFill>
              <a:latin typeface="+mn-lt"/>
              <a:cs typeface="Arial"/>
            </a:endParaRPr>
          </a:p>
        </p:txBody>
      </p:sp>
      <p:sp>
        <p:nvSpPr>
          <p:cNvPr id="16" name="Content Placeholder 15"/>
          <p:cNvSpPr>
            <a:spLocks noGrp="1"/>
          </p:cNvSpPr>
          <p:nvPr>
            <p:ph idx="1"/>
          </p:nvPr>
        </p:nvSpPr>
        <p:spPr>
          <a:xfrm>
            <a:off x="457200" y="1600200"/>
            <a:ext cx="8229600" cy="4925144"/>
          </a:xfrm>
        </p:spPr>
        <p:txBody>
          <a:bodyPr>
            <a:normAutofit fontScale="70000" lnSpcReduction="20000"/>
          </a:bodyPr>
          <a:lstStyle/>
          <a:p>
            <a:pPr lvl="0">
              <a:buNone/>
            </a:pPr>
            <a:r>
              <a:rPr lang="en-IE" sz="2800" u="sng" dirty="0">
                <a:hlinkClick r:id="rId3"/>
              </a:rPr>
              <a:t>https://euraxess.ec.europa.eu/jobs/search</a:t>
            </a:r>
            <a:endParaRPr lang="en-IE" dirty="0"/>
          </a:p>
          <a:p>
            <a:pPr marL="447675" lvl="0" indent="-266700">
              <a:lnSpc>
                <a:spcPct val="160000"/>
              </a:lnSpc>
            </a:pPr>
            <a:r>
              <a:rPr lang="en-IE" sz="3400" dirty="0">
                <a:solidFill>
                  <a:schemeClr val="tx2">
                    <a:lumMod val="75000"/>
                  </a:schemeClr>
                </a:solidFill>
              </a:rPr>
              <a:t>Excellent EURAXESS employment site.</a:t>
            </a:r>
          </a:p>
          <a:p>
            <a:pPr>
              <a:buNone/>
            </a:pPr>
            <a:r>
              <a:rPr lang="en-IE" sz="2800" u="sng" dirty="0">
                <a:hlinkClick r:id="rId4"/>
              </a:rPr>
              <a:t>https://www.researchgate.net/jobs?regions=&amp;page=1</a:t>
            </a:r>
            <a:endParaRPr lang="en-IE" sz="2800" u="sng" dirty="0">
              <a:hlinkClick r:id="rId3"/>
            </a:endParaRPr>
          </a:p>
          <a:p>
            <a:pPr marL="447675" indent="-266700">
              <a:lnSpc>
                <a:spcPct val="160000"/>
              </a:lnSpc>
            </a:pPr>
            <a:r>
              <a:rPr lang="en-IE" sz="3400" dirty="0">
                <a:solidFill>
                  <a:schemeClr val="tx2">
                    <a:lumMod val="75000"/>
                  </a:schemeClr>
                </a:solidFill>
              </a:rPr>
              <a:t>Networking tool for researchers.</a:t>
            </a:r>
          </a:p>
          <a:p>
            <a:pPr>
              <a:buNone/>
            </a:pPr>
            <a:r>
              <a:rPr lang="en-IE" sz="2800" u="sng" dirty="0">
                <a:hlinkClick r:id="rId5"/>
              </a:rPr>
              <a:t>https://www.linkedin.com/jobs/</a:t>
            </a:r>
            <a:r>
              <a:rPr lang="en-IE" dirty="0"/>
              <a:t>	</a:t>
            </a:r>
          </a:p>
          <a:p>
            <a:pPr marL="447675" indent="-266700">
              <a:lnSpc>
                <a:spcPct val="160000"/>
              </a:lnSpc>
            </a:pPr>
            <a:r>
              <a:rPr lang="en-IE" sz="3400" dirty="0">
                <a:solidFill>
                  <a:schemeClr val="tx2">
                    <a:lumMod val="75000"/>
                  </a:schemeClr>
                </a:solidFill>
              </a:rPr>
              <a:t>Professional networking and employment tool.</a:t>
            </a:r>
          </a:p>
          <a:p>
            <a:pPr>
              <a:buNone/>
            </a:pPr>
            <a:r>
              <a:rPr lang="en-IE" sz="2800" u="sng" dirty="0">
                <a:hlinkClick r:id="rId6"/>
              </a:rPr>
              <a:t>https://www.jobs.ac.uk/media/pdf/careers/resources/building-academic-job-applications-a-quick-practical-guide-for-early-career-researchers.pdf</a:t>
            </a:r>
            <a:endParaRPr lang="en-IE" dirty="0"/>
          </a:p>
          <a:p>
            <a:pPr marL="447675" indent="-266700">
              <a:lnSpc>
                <a:spcPct val="160000"/>
              </a:lnSpc>
            </a:pPr>
            <a:r>
              <a:rPr lang="en-IE" sz="3400" dirty="0">
                <a:solidFill>
                  <a:schemeClr val="tx2">
                    <a:lumMod val="75000"/>
                  </a:schemeClr>
                </a:solidFill>
              </a:rPr>
              <a:t>Practical advice of job searching and CV building.</a:t>
            </a:r>
          </a:p>
          <a:p>
            <a:pPr>
              <a:buNone/>
            </a:pPr>
            <a:r>
              <a:rPr lang="en-IE" sz="2800" u="sng" dirty="0">
                <a:hlinkClick r:id="rId7"/>
              </a:rPr>
              <a:t>https://euraxess.ec.europa.eu/content/lists-platforms</a:t>
            </a:r>
            <a:r>
              <a:rPr lang="en-IE" sz="2800" u="sng" dirty="0"/>
              <a:t> </a:t>
            </a:r>
          </a:p>
          <a:p>
            <a:pPr marL="447675" indent="-266700">
              <a:lnSpc>
                <a:spcPct val="160000"/>
              </a:lnSpc>
            </a:pPr>
            <a:r>
              <a:rPr lang="en-IE" sz="3400" dirty="0">
                <a:solidFill>
                  <a:schemeClr val="tx2">
                    <a:lumMod val="75000"/>
                  </a:schemeClr>
                </a:solidFill>
              </a:rPr>
              <a:t>EURAXESS job platform.</a:t>
            </a:r>
          </a:p>
        </p:txBody>
      </p:sp>
      <p:sp>
        <p:nvSpPr>
          <p:cNvPr id="6" name="TextBox 5"/>
          <p:cNvSpPr txBox="1"/>
          <p:nvPr/>
        </p:nvSpPr>
        <p:spPr>
          <a:xfrm>
            <a:off x="1403648" y="620689"/>
            <a:ext cx="6336704" cy="954107"/>
          </a:xfrm>
          <a:prstGeom prst="rect">
            <a:avLst/>
          </a:prstGeom>
          <a:noFill/>
        </p:spPr>
        <p:txBody>
          <a:bodyPr wrap="square" rtlCol="0">
            <a:spAutoFit/>
          </a:bodyPr>
          <a:lstStyle/>
          <a:p>
            <a:pPr algn="ctr"/>
            <a:endParaRPr lang="en-IE" sz="2800" b="1" dirty="0">
              <a:solidFill>
                <a:schemeClr val="tx2">
                  <a:lumMod val="75000"/>
                </a:schemeClr>
              </a:solidFill>
            </a:endParaRPr>
          </a:p>
          <a:p>
            <a:pPr algn="ctr"/>
            <a:r>
              <a:rPr lang="en-IE" sz="2800" b="1" dirty="0">
                <a:solidFill>
                  <a:schemeClr val="tx2">
                    <a:lumMod val="75000"/>
                  </a:schemeClr>
                </a:solidFill>
              </a:rPr>
              <a:t>Job searching  </a:t>
            </a:r>
          </a:p>
        </p:txBody>
      </p:sp>
      <p:pic>
        <p:nvPicPr>
          <p:cNvPr id="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3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63609" y="1593130"/>
            <a:ext cx="8244834" cy="707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82321" y="1731523"/>
            <a:ext cx="8125252" cy="4462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320"/>
              </a:lnSpc>
              <a:spcBef>
                <a:spcPts val="0"/>
              </a:spcBef>
            </a:pPr>
            <a:endParaRPr lang="en-US" sz="3200" b="1" dirty="0">
              <a:solidFill>
                <a:schemeClr val="tx1">
                  <a:lumMod val="75000"/>
                  <a:lumOff val="25000"/>
                </a:schemeClr>
              </a:solidFill>
              <a:latin typeface="+mn-lt"/>
              <a:cs typeface="Arial"/>
            </a:endParaRPr>
          </a:p>
        </p:txBody>
      </p:sp>
      <p:sp>
        <p:nvSpPr>
          <p:cNvPr id="6" name="TextBox 5"/>
          <p:cNvSpPr txBox="1"/>
          <p:nvPr/>
        </p:nvSpPr>
        <p:spPr>
          <a:xfrm>
            <a:off x="1907704" y="692696"/>
            <a:ext cx="5400600" cy="954107"/>
          </a:xfrm>
          <a:prstGeom prst="rect">
            <a:avLst/>
          </a:prstGeom>
          <a:noFill/>
        </p:spPr>
        <p:txBody>
          <a:bodyPr wrap="square" rtlCol="0">
            <a:spAutoFit/>
          </a:bodyPr>
          <a:lstStyle/>
          <a:p>
            <a:pPr algn="ctr"/>
            <a:endParaRPr lang="en-IE" sz="2800" b="1" dirty="0">
              <a:solidFill>
                <a:schemeClr val="tx2">
                  <a:lumMod val="75000"/>
                </a:schemeClr>
              </a:solidFill>
            </a:endParaRPr>
          </a:p>
          <a:p>
            <a:pPr algn="ctr"/>
            <a:r>
              <a:rPr lang="en-IE" sz="2800" b="1" dirty="0">
                <a:solidFill>
                  <a:schemeClr val="tx2">
                    <a:lumMod val="75000"/>
                  </a:schemeClr>
                </a:solidFill>
              </a:rPr>
              <a:t>Careers Exploration</a:t>
            </a:r>
          </a:p>
        </p:txBody>
      </p:sp>
      <p:pic>
        <p:nvPicPr>
          <p:cNvPr id="1026" name="Picture 2"/>
          <p:cNvPicPr>
            <a:picLocks noGrp="1" noChangeAspect="1" noChangeArrowheads="1"/>
          </p:cNvPicPr>
          <p:nvPr>
            <p:ph idx="1"/>
          </p:nvPr>
        </p:nvPicPr>
        <p:blipFill>
          <a:blip r:embed="rId3" cstate="print"/>
          <a:srcRect/>
          <a:stretch>
            <a:fillRect/>
          </a:stretch>
        </p:blipFill>
        <p:spPr bwMode="auto">
          <a:xfrm>
            <a:off x="467544" y="1628800"/>
            <a:ext cx="3681371" cy="4896544"/>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139952" y="1628800"/>
            <a:ext cx="4752528" cy="4908029"/>
          </a:xfrm>
          <a:prstGeom prst="rect">
            <a:avLst/>
          </a:prstGeom>
          <a:noFill/>
          <a:ln w="9525">
            <a:noFill/>
            <a:miter lim="800000"/>
            <a:headEnd/>
            <a:tailEnd/>
          </a:ln>
        </p:spPr>
      </p:pic>
      <p:pic>
        <p:nvPicPr>
          <p:cNvPr id="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euraxess.ee/app/themes/eux/images/og/euraxess-ee_0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spTree>
    <p:extLst>
      <p:ext uri="{BB962C8B-B14F-4D97-AF65-F5344CB8AC3E}">
        <p14:creationId xmlns:p14="http://schemas.microsoft.com/office/powerpoint/2010/main" val="30833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63609" y="1593130"/>
            <a:ext cx="8244834" cy="707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82321" y="1731523"/>
            <a:ext cx="8125252" cy="4462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320"/>
              </a:lnSpc>
              <a:spcBef>
                <a:spcPts val="0"/>
              </a:spcBef>
            </a:pPr>
            <a:endParaRPr lang="en-US" sz="3200" b="1" dirty="0">
              <a:solidFill>
                <a:schemeClr val="tx1">
                  <a:lumMod val="75000"/>
                  <a:lumOff val="25000"/>
                </a:schemeClr>
              </a:solidFill>
              <a:latin typeface="+mn-lt"/>
              <a:cs typeface="Arial"/>
            </a:endParaRPr>
          </a:p>
        </p:txBody>
      </p:sp>
      <p:pic>
        <p:nvPicPr>
          <p:cNvPr id="1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http://euraxess.ee/app/themes/eux/images/og/euraxess-ee_0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sp>
        <p:nvSpPr>
          <p:cNvPr id="19" name="TextBox 18"/>
          <p:cNvSpPr txBox="1"/>
          <p:nvPr/>
        </p:nvSpPr>
        <p:spPr>
          <a:xfrm>
            <a:off x="1763688" y="5991448"/>
            <a:ext cx="5184576" cy="400110"/>
          </a:xfrm>
          <a:prstGeom prst="rect">
            <a:avLst/>
          </a:prstGeom>
          <a:noFill/>
        </p:spPr>
        <p:txBody>
          <a:bodyPr wrap="square" rtlCol="0">
            <a:spAutoFit/>
          </a:bodyPr>
          <a:lstStyle/>
          <a:p>
            <a:pPr algn="ctr"/>
            <a:r>
              <a:rPr lang="en-GB" sz="1000" dirty="0"/>
              <a:t>This project has received funding from the European Union’s Seventh Framework Programme</a:t>
            </a:r>
            <a:r>
              <a:rPr lang="fr-FR" sz="1000" dirty="0"/>
              <a:t> </a:t>
            </a:r>
            <a:r>
              <a:rPr lang="en-GB" sz="1000" dirty="0"/>
              <a:t>for research, technological development and demonstration under grant agreement No </a:t>
            </a:r>
            <a:r>
              <a:rPr lang="en-US" sz="1000" dirty="0"/>
              <a:t>643330</a:t>
            </a:r>
            <a:endParaRPr lang="fr-FR" sz="1000" dirty="0"/>
          </a:p>
        </p:txBody>
      </p:sp>
      <p:pic>
        <p:nvPicPr>
          <p:cNvPr id="12" name="Picture 2"/>
          <p:cNvPicPr>
            <a:picLocks noGrp="1" noChangeAspect="1" noChangeArrowheads="1"/>
          </p:cNvPicPr>
          <p:nvPr>
            <p:ph idx="1"/>
          </p:nvPr>
        </p:nvPicPr>
        <p:blipFill>
          <a:blip r:embed="rId6" cstate="print"/>
          <a:srcRect/>
          <a:stretch>
            <a:fillRect/>
          </a:stretch>
        </p:blipFill>
        <p:spPr bwMode="auto">
          <a:xfrm>
            <a:off x="14122" y="1066801"/>
            <a:ext cx="3186278" cy="4953000"/>
          </a:xfrm>
          <a:prstGeom prst="rect">
            <a:avLst/>
          </a:prstGeom>
          <a:noFill/>
          <a:ln w="9525">
            <a:noFill/>
            <a:miter lim="800000"/>
            <a:headEnd/>
            <a:tailEnd/>
          </a:ln>
        </p:spPr>
      </p:pic>
      <p:pic>
        <p:nvPicPr>
          <p:cNvPr id="1026" name="Picture 2"/>
          <p:cNvPicPr>
            <a:picLocks noChangeAspect="1" noChangeArrowheads="1"/>
          </p:cNvPicPr>
          <p:nvPr/>
        </p:nvPicPr>
        <p:blipFill>
          <a:blip r:embed="rId7" cstate="print"/>
          <a:srcRect/>
          <a:stretch>
            <a:fillRect/>
          </a:stretch>
        </p:blipFill>
        <p:spPr bwMode="auto">
          <a:xfrm>
            <a:off x="3200400" y="1066801"/>
            <a:ext cx="4572000" cy="4953000"/>
          </a:xfrm>
          <a:prstGeom prst="rect">
            <a:avLst/>
          </a:prstGeom>
          <a:noFill/>
          <a:ln w="9525">
            <a:noFill/>
            <a:miter lim="800000"/>
            <a:headEnd/>
            <a:tailEnd/>
          </a:ln>
        </p:spPr>
      </p:pic>
    </p:spTree>
    <p:extLst>
      <p:ext uri="{BB962C8B-B14F-4D97-AF65-F5344CB8AC3E}">
        <p14:creationId xmlns:p14="http://schemas.microsoft.com/office/powerpoint/2010/main" val="30833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4371"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7" name="TextBox 6"/>
          <p:cNvSpPr txBox="1"/>
          <p:nvPr/>
        </p:nvSpPr>
        <p:spPr>
          <a:xfrm>
            <a:off x="1763688" y="5991448"/>
            <a:ext cx="5184576" cy="400110"/>
          </a:xfrm>
          <a:prstGeom prst="rect">
            <a:avLst/>
          </a:prstGeom>
          <a:noFill/>
        </p:spPr>
        <p:txBody>
          <a:bodyPr wrap="square" rtlCol="0">
            <a:spAutoFit/>
          </a:bodyPr>
          <a:lstStyle/>
          <a:p>
            <a:pPr algn="ctr"/>
            <a:r>
              <a:rPr lang="en-GB" sz="1000" dirty="0"/>
              <a:t>This project has received funding from the European Union’s Seventh Framework Programme</a:t>
            </a:r>
            <a:r>
              <a:rPr lang="fr-FR" sz="1000" dirty="0"/>
              <a:t> </a:t>
            </a:r>
            <a:r>
              <a:rPr lang="en-GB" sz="1000" dirty="0"/>
              <a:t>for research, technological development and demonstration under grant agreement No </a:t>
            </a:r>
            <a:r>
              <a:rPr lang="en-US" sz="1000" dirty="0"/>
              <a:t>643330</a:t>
            </a:r>
            <a:endParaRPr lang="fr-FR" sz="1000" dirty="0"/>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3" name="Rectangle 8"/>
          <p:cNvSpPr>
            <a:spLocks noChangeArrowheads="1"/>
          </p:cNvSpPr>
          <p:nvPr/>
        </p:nvSpPr>
        <p:spPr bwMode="auto">
          <a:xfrm>
            <a:off x="-269875" y="895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6" name="Rectangle 9"/>
          <p:cNvSpPr>
            <a:spLocks noChangeArrowheads="1"/>
          </p:cNvSpPr>
          <p:nvPr/>
        </p:nvSpPr>
        <p:spPr bwMode="auto">
          <a:xfrm>
            <a:off x="-269875" y="1314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0"/>
          <p:cNvSpPr>
            <a:spLocks noChangeArrowheads="1"/>
          </p:cNvSpPr>
          <p:nvPr/>
        </p:nvSpPr>
        <p:spPr bwMode="auto">
          <a:xfrm>
            <a:off x="-269875" y="1695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11"/>
          <p:cNvSpPr>
            <a:spLocks noChangeArrowheads="1"/>
          </p:cNvSpPr>
          <p:nvPr/>
        </p:nvSpPr>
        <p:spPr bwMode="auto">
          <a:xfrm>
            <a:off x="-269875"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 name="Rectangle 12"/>
          <p:cNvSpPr>
            <a:spLocks noChangeArrowheads="1"/>
          </p:cNvSpPr>
          <p:nvPr/>
        </p:nvSpPr>
        <p:spPr bwMode="auto">
          <a:xfrm>
            <a:off x="-269875" y="2762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 name="Rectangle 13"/>
          <p:cNvSpPr>
            <a:spLocks noChangeArrowheads="1"/>
          </p:cNvSpPr>
          <p:nvPr/>
        </p:nvSpPr>
        <p:spPr bwMode="auto">
          <a:xfrm>
            <a:off x="-269875" y="3248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 name="TextBox 11"/>
          <p:cNvSpPr txBox="1"/>
          <p:nvPr/>
        </p:nvSpPr>
        <p:spPr>
          <a:xfrm>
            <a:off x="539552" y="1695450"/>
            <a:ext cx="8208912" cy="1200329"/>
          </a:xfrm>
          <a:prstGeom prst="rect">
            <a:avLst/>
          </a:prstGeom>
          <a:noFill/>
        </p:spPr>
        <p:txBody>
          <a:bodyPr wrap="square" rtlCol="0">
            <a:spAutoFit/>
          </a:bodyPr>
          <a:lstStyle/>
          <a:p>
            <a:pPr algn="r"/>
            <a:endParaRPr lang="en-GB" dirty="0">
              <a:solidFill>
                <a:schemeClr val="accent3">
                  <a:lumMod val="50000"/>
                </a:schemeClr>
              </a:solidFill>
            </a:endParaRPr>
          </a:p>
          <a:p>
            <a:pPr algn="r"/>
            <a:endParaRPr lang="en-US" b="1" dirty="0">
              <a:solidFill>
                <a:schemeClr val="accent3">
                  <a:lumMod val="50000"/>
                </a:schemeClr>
              </a:solidFill>
            </a:endParaRPr>
          </a:p>
          <a:p>
            <a:pPr algn="r"/>
            <a:endParaRPr lang="en-GB" dirty="0">
              <a:solidFill>
                <a:schemeClr val="accent3">
                  <a:lumMod val="50000"/>
                </a:schemeClr>
              </a:solidFill>
            </a:endParaRPr>
          </a:p>
          <a:p>
            <a:endParaRPr lang="en-GB" dirty="0"/>
          </a:p>
        </p:txBody>
      </p:sp>
      <p:pic>
        <p:nvPicPr>
          <p:cNvPr id="21" name="Picture 20" descr="http://euraxess.ee/app/themes/eux/images/og/euraxess-ee_0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sp>
        <p:nvSpPr>
          <p:cNvPr id="18" name="TextBox 17"/>
          <p:cNvSpPr txBox="1"/>
          <p:nvPr/>
        </p:nvSpPr>
        <p:spPr>
          <a:xfrm>
            <a:off x="1600200" y="1447800"/>
            <a:ext cx="6553200" cy="3416320"/>
          </a:xfrm>
          <a:prstGeom prst="rect">
            <a:avLst/>
          </a:prstGeom>
          <a:noFill/>
        </p:spPr>
        <p:txBody>
          <a:bodyPr wrap="square" rtlCol="0">
            <a:spAutoFit/>
          </a:bodyPr>
          <a:lstStyle/>
          <a:p>
            <a:pPr algn="ctr"/>
            <a:r>
              <a:rPr lang="en-IE" sz="2400" b="1" dirty="0"/>
              <a:t>Self-directed career planning &amp; development</a:t>
            </a:r>
          </a:p>
          <a:p>
            <a:pPr algn="ctr"/>
            <a:endParaRPr lang="en-IE" sz="2400" b="1" dirty="0"/>
          </a:p>
          <a:p>
            <a:pPr algn="ctr"/>
            <a:r>
              <a:rPr lang="en-IE" sz="2400" b="1" dirty="0"/>
              <a:t>Online Tools</a:t>
            </a:r>
          </a:p>
          <a:p>
            <a:pPr algn="ctr"/>
            <a:endParaRPr lang="en-IE" sz="2400" b="1" dirty="0"/>
          </a:p>
          <a:p>
            <a:pPr algn="ctr"/>
            <a:r>
              <a:rPr lang="en-IE" sz="2400" b="1" dirty="0"/>
              <a:t>Researcher Pipeline</a:t>
            </a:r>
          </a:p>
          <a:p>
            <a:pPr algn="ctr"/>
            <a:endParaRPr lang="en-IE" sz="2400" b="1" dirty="0"/>
          </a:p>
          <a:p>
            <a:endParaRPr lang="en-IE" dirty="0"/>
          </a:p>
          <a:p>
            <a:endParaRPr lang="en-IE" dirty="0"/>
          </a:p>
          <a:p>
            <a:endParaRPr lang="en-IE" dirty="0"/>
          </a:p>
          <a:p>
            <a:endParaRPr lang="en-IE" dirty="0"/>
          </a:p>
        </p:txBody>
      </p:sp>
      <p:sp>
        <p:nvSpPr>
          <p:cNvPr id="20" name="Minus 19"/>
          <p:cNvSpPr/>
          <p:nvPr/>
        </p:nvSpPr>
        <p:spPr>
          <a:xfrm>
            <a:off x="533400" y="3505200"/>
            <a:ext cx="7772400" cy="914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TextBox 21"/>
          <p:cNvSpPr txBox="1"/>
          <p:nvPr/>
        </p:nvSpPr>
        <p:spPr>
          <a:xfrm>
            <a:off x="1524000" y="4114800"/>
            <a:ext cx="5867400" cy="307777"/>
          </a:xfrm>
          <a:prstGeom prst="rect">
            <a:avLst/>
          </a:prstGeom>
          <a:noFill/>
        </p:spPr>
        <p:txBody>
          <a:bodyPr wrap="square" rtlCol="0">
            <a:spAutoFit/>
          </a:bodyPr>
          <a:lstStyle/>
          <a:p>
            <a:pPr algn="ctr"/>
            <a:r>
              <a:rPr lang="en-IE" sz="1400" dirty="0"/>
              <a:t>Awareness – Engagement – CD Activities – CD Plan – Self-directed researchers</a:t>
            </a:r>
          </a:p>
        </p:txBody>
      </p:sp>
    </p:spTree>
    <p:extLst>
      <p:ext uri="{BB962C8B-B14F-4D97-AF65-F5344CB8AC3E}">
        <p14:creationId xmlns:p14="http://schemas.microsoft.com/office/powerpoint/2010/main" val="2749697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63609" y="1593130"/>
            <a:ext cx="8244834" cy="707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82321" y="1731523"/>
            <a:ext cx="8125252" cy="4462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320"/>
              </a:lnSpc>
              <a:spcBef>
                <a:spcPts val="0"/>
              </a:spcBef>
            </a:pPr>
            <a:endParaRPr lang="en-US" sz="3200" b="1" dirty="0">
              <a:solidFill>
                <a:schemeClr val="tx1">
                  <a:lumMod val="75000"/>
                  <a:lumOff val="25000"/>
                </a:schemeClr>
              </a:solidFill>
              <a:latin typeface="+mn-lt"/>
              <a:cs typeface="Arial"/>
            </a:endParaRPr>
          </a:p>
        </p:txBody>
      </p:sp>
      <p:pic>
        <p:nvPicPr>
          <p:cNvPr id="1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http://euraxess.ee/app/themes/eux/images/og/euraxess-ee_0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sp>
        <p:nvSpPr>
          <p:cNvPr id="19" name="TextBox 18"/>
          <p:cNvSpPr txBox="1"/>
          <p:nvPr/>
        </p:nvSpPr>
        <p:spPr>
          <a:xfrm>
            <a:off x="1763688" y="5991448"/>
            <a:ext cx="5184576" cy="400110"/>
          </a:xfrm>
          <a:prstGeom prst="rect">
            <a:avLst/>
          </a:prstGeom>
          <a:noFill/>
        </p:spPr>
        <p:txBody>
          <a:bodyPr wrap="square" rtlCol="0">
            <a:spAutoFit/>
          </a:bodyPr>
          <a:lstStyle/>
          <a:p>
            <a:pPr algn="ctr"/>
            <a:r>
              <a:rPr lang="en-GB" sz="1000" dirty="0"/>
              <a:t>This project has received funding from the European Union’s Seventh Framework Programme</a:t>
            </a:r>
            <a:r>
              <a:rPr lang="fr-FR" sz="1000" dirty="0"/>
              <a:t> </a:t>
            </a:r>
            <a:r>
              <a:rPr lang="en-GB" sz="1000" dirty="0"/>
              <a:t>for research, technological development and demonstration under grant agreement No </a:t>
            </a:r>
            <a:r>
              <a:rPr lang="en-US" sz="1000" dirty="0"/>
              <a:t>643330</a:t>
            </a:r>
            <a:endParaRPr lang="fr-FR" sz="1000" dirty="0"/>
          </a:p>
        </p:txBody>
      </p:sp>
      <p:pic>
        <p:nvPicPr>
          <p:cNvPr id="2055" name="Picture 7"/>
          <p:cNvPicPr>
            <a:picLocks noGrp="1" noChangeAspect="1" noChangeArrowheads="1"/>
          </p:cNvPicPr>
          <p:nvPr>
            <p:ph idx="1"/>
          </p:nvPr>
        </p:nvPicPr>
        <p:blipFill>
          <a:blip r:embed="rId6" cstate="print"/>
          <a:srcRect/>
          <a:stretch>
            <a:fillRect/>
          </a:stretch>
        </p:blipFill>
        <p:spPr bwMode="auto">
          <a:xfrm>
            <a:off x="0" y="1066800"/>
            <a:ext cx="8915400" cy="2209800"/>
          </a:xfrm>
          <a:prstGeom prst="rect">
            <a:avLst/>
          </a:prstGeom>
          <a:noFill/>
          <a:ln w="9525">
            <a:noFill/>
            <a:miter lim="800000"/>
            <a:headEnd/>
            <a:tailEnd/>
          </a:ln>
        </p:spPr>
      </p:pic>
      <p:pic>
        <p:nvPicPr>
          <p:cNvPr id="2058" name="Picture 10"/>
          <p:cNvPicPr>
            <a:picLocks noChangeAspect="1" noChangeArrowheads="1"/>
          </p:cNvPicPr>
          <p:nvPr/>
        </p:nvPicPr>
        <p:blipFill>
          <a:blip r:embed="rId7" cstate="print"/>
          <a:srcRect/>
          <a:stretch>
            <a:fillRect/>
          </a:stretch>
        </p:blipFill>
        <p:spPr bwMode="auto">
          <a:xfrm>
            <a:off x="0" y="2324100"/>
            <a:ext cx="8915400" cy="2324100"/>
          </a:xfrm>
          <a:prstGeom prst="rect">
            <a:avLst/>
          </a:prstGeom>
          <a:noFill/>
          <a:ln w="9525">
            <a:noFill/>
            <a:miter lim="800000"/>
            <a:headEnd/>
            <a:tailEnd/>
          </a:ln>
        </p:spPr>
      </p:pic>
      <p:pic>
        <p:nvPicPr>
          <p:cNvPr id="2059" name="Picture 11"/>
          <p:cNvPicPr>
            <a:picLocks noChangeAspect="1" noChangeArrowheads="1"/>
          </p:cNvPicPr>
          <p:nvPr/>
        </p:nvPicPr>
        <p:blipFill>
          <a:blip r:embed="rId8" cstate="print"/>
          <a:srcRect/>
          <a:stretch>
            <a:fillRect/>
          </a:stretch>
        </p:blipFill>
        <p:spPr bwMode="auto">
          <a:xfrm>
            <a:off x="0" y="3800475"/>
            <a:ext cx="8915400" cy="2143125"/>
          </a:xfrm>
          <a:prstGeom prst="rect">
            <a:avLst/>
          </a:prstGeom>
          <a:noFill/>
          <a:ln w="9525">
            <a:noFill/>
            <a:miter lim="800000"/>
            <a:headEnd/>
            <a:tailEnd/>
          </a:ln>
        </p:spPr>
      </p:pic>
    </p:spTree>
    <p:extLst>
      <p:ext uri="{BB962C8B-B14F-4D97-AF65-F5344CB8AC3E}">
        <p14:creationId xmlns:p14="http://schemas.microsoft.com/office/powerpoint/2010/main" val="30833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63609" y="1593130"/>
            <a:ext cx="8244834" cy="707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82321" y="1731523"/>
            <a:ext cx="8125252" cy="4462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320"/>
              </a:lnSpc>
              <a:spcBef>
                <a:spcPts val="0"/>
              </a:spcBef>
            </a:pPr>
            <a:endParaRPr lang="en-US" sz="3200" b="1" dirty="0">
              <a:solidFill>
                <a:schemeClr val="tx1">
                  <a:lumMod val="75000"/>
                  <a:lumOff val="25000"/>
                </a:schemeClr>
              </a:solidFill>
              <a:latin typeface="+mn-lt"/>
              <a:cs typeface="Arial"/>
            </a:endParaRPr>
          </a:p>
        </p:txBody>
      </p:sp>
      <p:pic>
        <p:nvPicPr>
          <p:cNvPr id="1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http://euraxess.ee/app/themes/eux/images/og/euraxess-ee_0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sp>
        <p:nvSpPr>
          <p:cNvPr id="19" name="TextBox 18"/>
          <p:cNvSpPr txBox="1"/>
          <p:nvPr/>
        </p:nvSpPr>
        <p:spPr>
          <a:xfrm>
            <a:off x="1763688" y="5991448"/>
            <a:ext cx="5184576" cy="400110"/>
          </a:xfrm>
          <a:prstGeom prst="rect">
            <a:avLst/>
          </a:prstGeom>
          <a:noFill/>
        </p:spPr>
        <p:txBody>
          <a:bodyPr wrap="square" rtlCol="0">
            <a:spAutoFit/>
          </a:bodyPr>
          <a:lstStyle/>
          <a:p>
            <a:pPr algn="ctr"/>
            <a:r>
              <a:rPr lang="en-GB" sz="1000" dirty="0"/>
              <a:t>This project has received funding from the European Union’s Seventh Framework Programme</a:t>
            </a:r>
            <a:r>
              <a:rPr lang="fr-FR" sz="1000" dirty="0"/>
              <a:t> </a:t>
            </a:r>
            <a:r>
              <a:rPr lang="en-GB" sz="1000" dirty="0"/>
              <a:t>for research, technological development and demonstration under grant agreement No </a:t>
            </a:r>
            <a:r>
              <a:rPr lang="en-US" sz="1000" dirty="0"/>
              <a:t>643330</a:t>
            </a:r>
            <a:endParaRPr lang="fr-FR" sz="1000" dirty="0"/>
          </a:p>
        </p:txBody>
      </p:sp>
      <p:pic>
        <p:nvPicPr>
          <p:cNvPr id="3074" name="Picture 2"/>
          <p:cNvPicPr>
            <a:picLocks noGrp="1" noChangeAspect="1" noChangeArrowheads="1"/>
          </p:cNvPicPr>
          <p:nvPr>
            <p:ph idx="1"/>
          </p:nvPr>
        </p:nvPicPr>
        <p:blipFill>
          <a:blip r:embed="rId6" cstate="print"/>
          <a:srcRect/>
          <a:stretch>
            <a:fillRect/>
          </a:stretch>
        </p:blipFill>
        <p:spPr bwMode="auto">
          <a:xfrm>
            <a:off x="0" y="1066801"/>
            <a:ext cx="9067800" cy="2590799"/>
          </a:xfrm>
          <a:prstGeom prst="rect">
            <a:avLst/>
          </a:prstGeom>
          <a:noFill/>
          <a:ln w="9525">
            <a:noFill/>
            <a:miter lim="800000"/>
            <a:headEnd/>
            <a:tailEnd/>
          </a:ln>
        </p:spPr>
      </p:pic>
      <p:pic>
        <p:nvPicPr>
          <p:cNvPr id="3075" name="Picture 3"/>
          <p:cNvPicPr>
            <a:picLocks noChangeAspect="1" noChangeArrowheads="1"/>
          </p:cNvPicPr>
          <p:nvPr/>
        </p:nvPicPr>
        <p:blipFill>
          <a:blip r:embed="rId7" cstate="print"/>
          <a:srcRect/>
          <a:stretch>
            <a:fillRect/>
          </a:stretch>
        </p:blipFill>
        <p:spPr bwMode="auto">
          <a:xfrm>
            <a:off x="-1" y="2481263"/>
            <a:ext cx="9144001" cy="1938337"/>
          </a:xfrm>
          <a:prstGeom prst="rect">
            <a:avLst/>
          </a:prstGeom>
          <a:noFill/>
          <a:ln w="9525">
            <a:noFill/>
            <a:miter lim="800000"/>
            <a:headEnd/>
            <a:tailEnd/>
          </a:ln>
        </p:spPr>
      </p:pic>
      <p:pic>
        <p:nvPicPr>
          <p:cNvPr id="3076" name="Picture 4"/>
          <p:cNvPicPr>
            <a:picLocks noChangeAspect="1" noChangeArrowheads="1"/>
          </p:cNvPicPr>
          <p:nvPr/>
        </p:nvPicPr>
        <p:blipFill>
          <a:blip r:embed="rId8" cstate="print"/>
          <a:srcRect/>
          <a:stretch>
            <a:fillRect/>
          </a:stretch>
        </p:blipFill>
        <p:spPr bwMode="auto">
          <a:xfrm>
            <a:off x="0" y="4148138"/>
            <a:ext cx="9144000" cy="1795462"/>
          </a:xfrm>
          <a:prstGeom prst="rect">
            <a:avLst/>
          </a:prstGeom>
          <a:noFill/>
          <a:ln w="9525">
            <a:noFill/>
            <a:miter lim="800000"/>
            <a:headEnd/>
            <a:tailEnd/>
          </a:ln>
        </p:spPr>
      </p:pic>
    </p:spTree>
    <p:extLst>
      <p:ext uri="{BB962C8B-B14F-4D97-AF65-F5344CB8AC3E}">
        <p14:creationId xmlns:p14="http://schemas.microsoft.com/office/powerpoint/2010/main" val="30833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63609" y="1593130"/>
            <a:ext cx="8244834" cy="707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82321" y="1731523"/>
            <a:ext cx="8125252" cy="4462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320"/>
              </a:lnSpc>
              <a:spcBef>
                <a:spcPts val="0"/>
              </a:spcBef>
            </a:pPr>
            <a:endParaRPr lang="en-US" sz="3200" b="1" dirty="0">
              <a:solidFill>
                <a:schemeClr val="tx1">
                  <a:lumMod val="75000"/>
                  <a:lumOff val="25000"/>
                </a:schemeClr>
              </a:solidFill>
              <a:latin typeface="+mn-lt"/>
              <a:cs typeface="Arial"/>
            </a:endParaRPr>
          </a:p>
        </p:txBody>
      </p:sp>
      <p:pic>
        <p:nvPicPr>
          <p:cNvPr id="1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http://euraxess.ee/app/themes/eux/images/og/euraxess-ee_0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sp>
        <p:nvSpPr>
          <p:cNvPr id="19" name="TextBox 18"/>
          <p:cNvSpPr txBox="1"/>
          <p:nvPr/>
        </p:nvSpPr>
        <p:spPr>
          <a:xfrm>
            <a:off x="1763688" y="5991448"/>
            <a:ext cx="5184576" cy="400110"/>
          </a:xfrm>
          <a:prstGeom prst="rect">
            <a:avLst/>
          </a:prstGeom>
          <a:noFill/>
        </p:spPr>
        <p:txBody>
          <a:bodyPr wrap="square" rtlCol="0">
            <a:spAutoFit/>
          </a:bodyPr>
          <a:lstStyle/>
          <a:p>
            <a:pPr algn="ctr"/>
            <a:r>
              <a:rPr lang="en-GB" sz="1000" dirty="0"/>
              <a:t>This project has received funding from the European Union’s Seventh Framework Programme</a:t>
            </a:r>
            <a:r>
              <a:rPr lang="fr-FR" sz="1000" dirty="0"/>
              <a:t> </a:t>
            </a:r>
            <a:r>
              <a:rPr lang="en-GB" sz="1000" dirty="0"/>
              <a:t>for research, technological development and demonstration under grant agreement No </a:t>
            </a:r>
            <a:r>
              <a:rPr lang="en-US" sz="1000" dirty="0"/>
              <a:t>643330</a:t>
            </a:r>
            <a:endParaRPr lang="fr-FR" sz="1000" dirty="0"/>
          </a:p>
        </p:txBody>
      </p:sp>
      <p:pic>
        <p:nvPicPr>
          <p:cNvPr id="4098" name="Picture 2"/>
          <p:cNvPicPr>
            <a:picLocks noGrp="1" noChangeAspect="1" noChangeArrowheads="1"/>
          </p:cNvPicPr>
          <p:nvPr>
            <p:ph idx="1"/>
          </p:nvPr>
        </p:nvPicPr>
        <p:blipFill>
          <a:blip r:embed="rId6" cstate="print"/>
          <a:srcRect/>
          <a:stretch>
            <a:fillRect/>
          </a:stretch>
        </p:blipFill>
        <p:spPr bwMode="auto">
          <a:xfrm>
            <a:off x="0" y="1066800"/>
            <a:ext cx="9144000" cy="2285999"/>
          </a:xfrm>
          <a:prstGeom prst="rect">
            <a:avLst/>
          </a:prstGeom>
          <a:noFill/>
          <a:ln w="9525">
            <a:noFill/>
            <a:miter lim="800000"/>
            <a:headEnd/>
            <a:tailEnd/>
          </a:ln>
        </p:spPr>
      </p:pic>
      <p:pic>
        <p:nvPicPr>
          <p:cNvPr id="4099" name="Picture 3"/>
          <p:cNvPicPr>
            <a:picLocks noChangeAspect="1" noChangeArrowheads="1"/>
          </p:cNvPicPr>
          <p:nvPr/>
        </p:nvPicPr>
        <p:blipFill>
          <a:blip r:embed="rId7" cstate="print"/>
          <a:srcRect/>
          <a:stretch>
            <a:fillRect/>
          </a:stretch>
        </p:blipFill>
        <p:spPr bwMode="auto">
          <a:xfrm>
            <a:off x="-1" y="2481263"/>
            <a:ext cx="9144001" cy="2243137"/>
          </a:xfrm>
          <a:prstGeom prst="rect">
            <a:avLst/>
          </a:prstGeom>
          <a:noFill/>
          <a:ln w="9525">
            <a:noFill/>
            <a:miter lim="800000"/>
            <a:headEnd/>
            <a:tailEnd/>
          </a:ln>
        </p:spPr>
      </p:pic>
      <p:pic>
        <p:nvPicPr>
          <p:cNvPr id="4100" name="Picture 4"/>
          <p:cNvPicPr>
            <a:picLocks noChangeAspect="1" noChangeArrowheads="1"/>
          </p:cNvPicPr>
          <p:nvPr/>
        </p:nvPicPr>
        <p:blipFill>
          <a:blip r:embed="rId8" cstate="print"/>
          <a:srcRect/>
          <a:stretch>
            <a:fillRect/>
          </a:stretch>
        </p:blipFill>
        <p:spPr bwMode="auto">
          <a:xfrm>
            <a:off x="0" y="4033839"/>
            <a:ext cx="9144001" cy="1757361"/>
          </a:xfrm>
          <a:prstGeom prst="rect">
            <a:avLst/>
          </a:prstGeom>
          <a:noFill/>
          <a:ln w="9525">
            <a:noFill/>
            <a:miter lim="800000"/>
            <a:headEnd/>
            <a:tailEnd/>
          </a:ln>
        </p:spPr>
      </p:pic>
    </p:spTree>
    <p:extLst>
      <p:ext uri="{BB962C8B-B14F-4D97-AF65-F5344CB8AC3E}">
        <p14:creationId xmlns:p14="http://schemas.microsoft.com/office/powerpoint/2010/main" val="30833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63609" y="1593130"/>
            <a:ext cx="8244834" cy="707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82321" y="1731523"/>
            <a:ext cx="8125252" cy="4462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320"/>
              </a:lnSpc>
              <a:spcBef>
                <a:spcPts val="0"/>
              </a:spcBef>
            </a:pPr>
            <a:endParaRPr lang="en-US" sz="3200" b="1" dirty="0">
              <a:solidFill>
                <a:schemeClr val="tx1">
                  <a:lumMod val="75000"/>
                  <a:lumOff val="25000"/>
                </a:schemeClr>
              </a:solidFill>
              <a:latin typeface="+mn-lt"/>
              <a:cs typeface="Arial"/>
            </a:endParaRPr>
          </a:p>
        </p:txBody>
      </p:sp>
      <p:pic>
        <p:nvPicPr>
          <p:cNvPr id="1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http://euraxess.ee/app/themes/eux/images/og/euraxess-ee_0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sp>
        <p:nvSpPr>
          <p:cNvPr id="19" name="TextBox 18"/>
          <p:cNvSpPr txBox="1"/>
          <p:nvPr/>
        </p:nvSpPr>
        <p:spPr>
          <a:xfrm>
            <a:off x="1763688" y="5991448"/>
            <a:ext cx="5184576" cy="400110"/>
          </a:xfrm>
          <a:prstGeom prst="rect">
            <a:avLst/>
          </a:prstGeom>
          <a:noFill/>
        </p:spPr>
        <p:txBody>
          <a:bodyPr wrap="square" rtlCol="0">
            <a:spAutoFit/>
          </a:bodyPr>
          <a:lstStyle/>
          <a:p>
            <a:pPr algn="ctr"/>
            <a:r>
              <a:rPr lang="en-GB" sz="1000" dirty="0"/>
              <a:t>This project has received funding from the European Union’s Seventh Framework Programme</a:t>
            </a:r>
            <a:r>
              <a:rPr lang="fr-FR" sz="1000" dirty="0"/>
              <a:t> </a:t>
            </a:r>
            <a:r>
              <a:rPr lang="en-GB" sz="1000" dirty="0"/>
              <a:t>for research, technological development and demonstration under grant agreement No </a:t>
            </a:r>
            <a:r>
              <a:rPr lang="en-US" sz="1000" dirty="0"/>
              <a:t>643330</a:t>
            </a:r>
            <a:endParaRPr lang="fr-FR" sz="1000" dirty="0"/>
          </a:p>
        </p:txBody>
      </p:sp>
      <p:pic>
        <p:nvPicPr>
          <p:cNvPr id="5122" name="Picture 2"/>
          <p:cNvPicPr>
            <a:picLocks noGrp="1" noChangeAspect="1" noChangeArrowheads="1"/>
          </p:cNvPicPr>
          <p:nvPr>
            <p:ph idx="1"/>
          </p:nvPr>
        </p:nvPicPr>
        <p:blipFill>
          <a:blip r:embed="rId6" cstate="print"/>
          <a:srcRect/>
          <a:stretch>
            <a:fillRect/>
          </a:stretch>
        </p:blipFill>
        <p:spPr bwMode="auto">
          <a:xfrm>
            <a:off x="0" y="1066801"/>
            <a:ext cx="3505200" cy="4800599"/>
          </a:xfrm>
          <a:prstGeom prst="rect">
            <a:avLst/>
          </a:prstGeom>
          <a:noFill/>
          <a:ln w="9525">
            <a:noFill/>
            <a:miter lim="800000"/>
            <a:headEnd/>
            <a:tailEnd/>
          </a:ln>
        </p:spPr>
      </p:pic>
      <p:pic>
        <p:nvPicPr>
          <p:cNvPr id="5123" name="Picture 3"/>
          <p:cNvPicPr>
            <a:picLocks noChangeAspect="1" noChangeArrowheads="1"/>
          </p:cNvPicPr>
          <p:nvPr/>
        </p:nvPicPr>
        <p:blipFill>
          <a:blip r:embed="rId7" cstate="print"/>
          <a:srcRect/>
          <a:stretch>
            <a:fillRect/>
          </a:stretch>
        </p:blipFill>
        <p:spPr bwMode="auto">
          <a:xfrm>
            <a:off x="3200400" y="1066800"/>
            <a:ext cx="5943599" cy="4876800"/>
          </a:xfrm>
          <a:prstGeom prst="rect">
            <a:avLst/>
          </a:prstGeom>
          <a:noFill/>
          <a:ln w="9525">
            <a:noFill/>
            <a:miter lim="800000"/>
            <a:headEnd/>
            <a:tailEnd/>
          </a:ln>
        </p:spPr>
      </p:pic>
    </p:spTree>
    <p:extLst>
      <p:ext uri="{BB962C8B-B14F-4D97-AF65-F5344CB8AC3E}">
        <p14:creationId xmlns:p14="http://schemas.microsoft.com/office/powerpoint/2010/main" val="30833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4371"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TextBox 6"/>
          <p:cNvSpPr txBox="1"/>
          <p:nvPr/>
        </p:nvSpPr>
        <p:spPr>
          <a:xfrm>
            <a:off x="1763688" y="5991448"/>
            <a:ext cx="5184576" cy="400110"/>
          </a:xfrm>
          <a:prstGeom prst="rect">
            <a:avLst/>
          </a:prstGeom>
          <a:noFill/>
        </p:spPr>
        <p:txBody>
          <a:bodyPr wrap="square" rtlCol="0">
            <a:spAutoFit/>
          </a:bodyPr>
          <a:lstStyle/>
          <a:p>
            <a:pPr algn="ctr"/>
            <a:r>
              <a:rPr lang="en-GB" sz="1000" dirty="0"/>
              <a:t>This project has received funding from the European Union’s Seventh Framework Programme</a:t>
            </a:r>
            <a:r>
              <a:rPr lang="fr-FR" sz="1000" dirty="0"/>
              <a:t> </a:t>
            </a:r>
            <a:r>
              <a:rPr lang="en-GB" sz="1000" dirty="0"/>
              <a:t>for research, technological development and demonstration under grant agreement No </a:t>
            </a:r>
            <a:r>
              <a:rPr lang="en-US" sz="1000" dirty="0"/>
              <a:t>643330</a:t>
            </a:r>
            <a:endParaRPr lang="fr-FR" sz="1000" dirty="0"/>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8"/>
          <p:cNvSpPr>
            <a:spLocks noChangeArrowheads="1"/>
          </p:cNvSpPr>
          <p:nvPr/>
        </p:nvSpPr>
        <p:spPr bwMode="auto">
          <a:xfrm>
            <a:off x="-269875" y="895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9"/>
          <p:cNvSpPr>
            <a:spLocks noChangeArrowheads="1"/>
          </p:cNvSpPr>
          <p:nvPr/>
        </p:nvSpPr>
        <p:spPr bwMode="auto">
          <a:xfrm>
            <a:off x="-269875" y="1314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0"/>
          <p:cNvSpPr>
            <a:spLocks noChangeArrowheads="1"/>
          </p:cNvSpPr>
          <p:nvPr/>
        </p:nvSpPr>
        <p:spPr bwMode="auto">
          <a:xfrm>
            <a:off x="-269875" y="1695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11"/>
          <p:cNvSpPr>
            <a:spLocks noChangeArrowheads="1"/>
          </p:cNvSpPr>
          <p:nvPr/>
        </p:nvSpPr>
        <p:spPr bwMode="auto">
          <a:xfrm>
            <a:off x="-269875"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12"/>
          <p:cNvSpPr>
            <a:spLocks noChangeArrowheads="1"/>
          </p:cNvSpPr>
          <p:nvPr/>
        </p:nvSpPr>
        <p:spPr bwMode="auto">
          <a:xfrm>
            <a:off x="-269875" y="2762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13"/>
          <p:cNvSpPr>
            <a:spLocks noChangeArrowheads="1"/>
          </p:cNvSpPr>
          <p:nvPr/>
        </p:nvSpPr>
        <p:spPr bwMode="auto">
          <a:xfrm>
            <a:off x="-269875" y="3248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TextBox 11"/>
          <p:cNvSpPr txBox="1"/>
          <p:nvPr/>
        </p:nvSpPr>
        <p:spPr>
          <a:xfrm>
            <a:off x="539552" y="1695450"/>
            <a:ext cx="8208912" cy="1200329"/>
          </a:xfrm>
          <a:prstGeom prst="rect">
            <a:avLst/>
          </a:prstGeom>
          <a:noFill/>
        </p:spPr>
        <p:txBody>
          <a:bodyPr wrap="square" rtlCol="0">
            <a:spAutoFit/>
          </a:bodyPr>
          <a:lstStyle/>
          <a:p>
            <a:pPr algn="r"/>
            <a:endParaRPr lang="en-GB" dirty="0">
              <a:solidFill>
                <a:schemeClr val="accent3">
                  <a:lumMod val="50000"/>
                </a:schemeClr>
              </a:solidFill>
            </a:endParaRPr>
          </a:p>
          <a:p>
            <a:pPr algn="r"/>
            <a:endParaRPr lang="en-US" b="1" dirty="0">
              <a:solidFill>
                <a:schemeClr val="accent3">
                  <a:lumMod val="50000"/>
                </a:schemeClr>
              </a:solidFill>
            </a:endParaRPr>
          </a:p>
          <a:p>
            <a:pPr algn="r"/>
            <a:endParaRPr lang="en-GB" dirty="0">
              <a:solidFill>
                <a:schemeClr val="accent3">
                  <a:lumMod val="50000"/>
                </a:schemeClr>
              </a:solidFill>
            </a:endParaRPr>
          </a:p>
          <a:p>
            <a:endParaRPr lang="en-GB" dirty="0"/>
          </a:p>
        </p:txBody>
      </p:sp>
      <p:pic>
        <p:nvPicPr>
          <p:cNvPr id="21" name="Picture 20" descr="http://euraxess.ee/app/themes/eux/images/og/euraxess-ee_0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sp>
        <p:nvSpPr>
          <p:cNvPr id="15" name="TextBox 14"/>
          <p:cNvSpPr txBox="1"/>
          <p:nvPr/>
        </p:nvSpPr>
        <p:spPr>
          <a:xfrm>
            <a:off x="304800" y="4648200"/>
            <a:ext cx="7086600" cy="400110"/>
          </a:xfrm>
          <a:prstGeom prst="rect">
            <a:avLst/>
          </a:prstGeom>
          <a:noFill/>
        </p:spPr>
        <p:txBody>
          <a:bodyPr wrap="square" rtlCol="0">
            <a:spAutoFit/>
          </a:bodyPr>
          <a:lstStyle/>
          <a:p>
            <a:r>
              <a:rPr lang="en-IE" sz="2000" b="1" dirty="0"/>
              <a:t>Where Am I Now?</a:t>
            </a:r>
          </a:p>
        </p:txBody>
      </p:sp>
      <p:sp>
        <p:nvSpPr>
          <p:cNvPr id="23" name="TextBox 22"/>
          <p:cNvSpPr txBox="1"/>
          <p:nvPr/>
        </p:nvSpPr>
        <p:spPr>
          <a:xfrm>
            <a:off x="4648200" y="457200"/>
            <a:ext cx="4114800" cy="707886"/>
          </a:xfrm>
          <a:prstGeom prst="rect">
            <a:avLst/>
          </a:prstGeom>
          <a:noFill/>
        </p:spPr>
        <p:txBody>
          <a:bodyPr wrap="square" rtlCol="0">
            <a:spAutoFit/>
          </a:bodyPr>
          <a:lstStyle/>
          <a:p>
            <a:r>
              <a:rPr lang="en-IE" sz="2000" b="1" dirty="0"/>
              <a:t>End Goal:  </a:t>
            </a:r>
          </a:p>
          <a:p>
            <a:r>
              <a:rPr lang="en-IE" sz="2000" b="1" dirty="0"/>
              <a:t>Specific Job or Role &amp; Location</a:t>
            </a:r>
          </a:p>
        </p:txBody>
      </p:sp>
      <p:sp>
        <p:nvSpPr>
          <p:cNvPr id="24" name="Right Arrow 23"/>
          <p:cNvSpPr/>
          <p:nvPr/>
        </p:nvSpPr>
        <p:spPr>
          <a:xfrm rot="19653856">
            <a:off x="941711" y="2292909"/>
            <a:ext cx="5619340" cy="1168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TextBox 24"/>
          <p:cNvSpPr txBox="1"/>
          <p:nvPr/>
        </p:nvSpPr>
        <p:spPr>
          <a:xfrm>
            <a:off x="1219200" y="1524000"/>
            <a:ext cx="2971800" cy="369332"/>
          </a:xfrm>
          <a:prstGeom prst="rect">
            <a:avLst/>
          </a:prstGeom>
          <a:noFill/>
        </p:spPr>
        <p:txBody>
          <a:bodyPr wrap="square" rtlCol="0">
            <a:spAutoFit/>
          </a:bodyPr>
          <a:lstStyle/>
          <a:p>
            <a:r>
              <a:rPr lang="en-IE" dirty="0"/>
              <a:t>Interim Roles &amp; Experiences</a:t>
            </a:r>
          </a:p>
        </p:txBody>
      </p:sp>
      <p:sp>
        <p:nvSpPr>
          <p:cNvPr id="26" name="TextBox 25"/>
          <p:cNvSpPr txBox="1"/>
          <p:nvPr/>
        </p:nvSpPr>
        <p:spPr>
          <a:xfrm>
            <a:off x="4343400" y="2971800"/>
            <a:ext cx="3886200" cy="646331"/>
          </a:xfrm>
          <a:prstGeom prst="rect">
            <a:avLst/>
          </a:prstGeom>
          <a:noFill/>
        </p:spPr>
        <p:txBody>
          <a:bodyPr wrap="square" rtlCol="0">
            <a:spAutoFit/>
          </a:bodyPr>
          <a:lstStyle/>
          <a:p>
            <a:r>
              <a:rPr lang="en-IE" dirty="0"/>
              <a:t>Training &amp; Qualifications</a:t>
            </a:r>
          </a:p>
          <a:p>
            <a:r>
              <a:rPr lang="en-IE" dirty="0"/>
              <a:t>Short term goals</a:t>
            </a:r>
          </a:p>
        </p:txBody>
      </p:sp>
    </p:spTree>
    <p:extLst>
      <p:ext uri="{BB962C8B-B14F-4D97-AF65-F5344CB8AC3E}">
        <p14:creationId xmlns:p14="http://schemas.microsoft.com/office/powerpoint/2010/main" val="27496970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63609" y="1593130"/>
            <a:ext cx="8244834" cy="707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82321" y="1731523"/>
            <a:ext cx="8125252" cy="4462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320"/>
              </a:lnSpc>
              <a:spcBef>
                <a:spcPts val="0"/>
              </a:spcBef>
            </a:pPr>
            <a:endParaRPr lang="en-US" sz="3200" b="1" dirty="0">
              <a:solidFill>
                <a:schemeClr val="tx1">
                  <a:lumMod val="75000"/>
                  <a:lumOff val="25000"/>
                </a:schemeClr>
              </a:solidFill>
              <a:latin typeface="+mn-lt"/>
              <a:cs typeface="Arial"/>
            </a:endParaRPr>
          </a:p>
        </p:txBody>
      </p:sp>
      <p:sp>
        <p:nvSpPr>
          <p:cNvPr id="8" name="TextBox 7"/>
          <p:cNvSpPr txBox="1"/>
          <p:nvPr/>
        </p:nvSpPr>
        <p:spPr>
          <a:xfrm>
            <a:off x="1259632" y="548680"/>
            <a:ext cx="6768752" cy="954107"/>
          </a:xfrm>
          <a:prstGeom prst="rect">
            <a:avLst/>
          </a:prstGeom>
          <a:noFill/>
        </p:spPr>
        <p:txBody>
          <a:bodyPr wrap="square" rtlCol="0">
            <a:spAutoFit/>
          </a:bodyPr>
          <a:lstStyle/>
          <a:p>
            <a:pPr algn="ctr"/>
            <a:r>
              <a:rPr lang="en-IE" sz="2800" b="1" dirty="0">
                <a:solidFill>
                  <a:schemeClr val="tx2">
                    <a:lumMod val="75000"/>
                  </a:schemeClr>
                </a:solidFill>
              </a:rPr>
              <a:t>  </a:t>
            </a:r>
          </a:p>
          <a:p>
            <a:pPr algn="ctr"/>
            <a:r>
              <a:rPr lang="en-IE" sz="2800" b="1" dirty="0">
                <a:solidFill>
                  <a:schemeClr val="tx2">
                    <a:lumMod val="75000"/>
                  </a:schemeClr>
                </a:solidFill>
              </a:rPr>
              <a:t>Goal setting &amp; planning</a:t>
            </a:r>
          </a:p>
        </p:txBody>
      </p:sp>
      <p:pic>
        <p:nvPicPr>
          <p:cNvPr id="4098" name="Picture 2"/>
          <p:cNvPicPr>
            <a:picLocks noGrp="1" noChangeAspect="1" noChangeArrowheads="1"/>
          </p:cNvPicPr>
          <p:nvPr>
            <p:ph idx="1"/>
          </p:nvPr>
        </p:nvPicPr>
        <p:blipFill>
          <a:blip r:embed="rId3" cstate="print"/>
          <a:srcRect/>
          <a:stretch>
            <a:fillRect/>
          </a:stretch>
        </p:blipFill>
        <p:spPr bwMode="auto">
          <a:xfrm>
            <a:off x="251520" y="1628800"/>
            <a:ext cx="3744416" cy="4824536"/>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3995936" y="1628800"/>
            <a:ext cx="5040560" cy="4824536"/>
          </a:xfrm>
          <a:prstGeom prst="rect">
            <a:avLst/>
          </a:prstGeom>
          <a:noFill/>
          <a:ln w="9525">
            <a:noFill/>
            <a:miter lim="800000"/>
            <a:headEnd/>
            <a:tailEnd/>
          </a:ln>
        </p:spPr>
      </p:pic>
      <p:pic>
        <p:nvPicPr>
          <p:cNvPr id="15" name="Picture 14" descr="http://euraxess.ee/app/themes/eux/images/og/euraxess-ee_0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spTree>
    <p:extLst>
      <p:ext uri="{BB962C8B-B14F-4D97-AF65-F5344CB8AC3E}">
        <p14:creationId xmlns:p14="http://schemas.microsoft.com/office/powerpoint/2010/main" val="30833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63609" y="1593130"/>
            <a:ext cx="8244834" cy="707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82321" y="1731523"/>
            <a:ext cx="8125252" cy="4462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320"/>
              </a:lnSpc>
              <a:spcBef>
                <a:spcPts val="0"/>
              </a:spcBef>
            </a:pPr>
            <a:endParaRPr lang="en-US" sz="3200" b="1" dirty="0">
              <a:solidFill>
                <a:schemeClr val="tx1">
                  <a:lumMod val="75000"/>
                  <a:lumOff val="25000"/>
                </a:schemeClr>
              </a:solidFill>
              <a:latin typeface="+mn-lt"/>
              <a:cs typeface="Arial"/>
            </a:endParaRPr>
          </a:p>
        </p:txBody>
      </p:sp>
      <p:pic>
        <p:nvPicPr>
          <p:cNvPr id="1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http://euraxess.ee/app/themes/eux/images/og/euraxess-ee_0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sp>
        <p:nvSpPr>
          <p:cNvPr id="19" name="TextBox 18"/>
          <p:cNvSpPr txBox="1"/>
          <p:nvPr/>
        </p:nvSpPr>
        <p:spPr>
          <a:xfrm>
            <a:off x="1763688" y="5991448"/>
            <a:ext cx="5184576" cy="400110"/>
          </a:xfrm>
          <a:prstGeom prst="rect">
            <a:avLst/>
          </a:prstGeom>
          <a:noFill/>
        </p:spPr>
        <p:txBody>
          <a:bodyPr wrap="square" rtlCol="0">
            <a:spAutoFit/>
          </a:bodyPr>
          <a:lstStyle/>
          <a:p>
            <a:pPr algn="ctr"/>
            <a:r>
              <a:rPr lang="en-GB" sz="1000" dirty="0"/>
              <a:t>This project has received funding from the European Union’s Seventh Framework Programme</a:t>
            </a:r>
            <a:r>
              <a:rPr lang="fr-FR" sz="1000" dirty="0"/>
              <a:t> </a:t>
            </a:r>
            <a:r>
              <a:rPr lang="en-GB" sz="1000" dirty="0"/>
              <a:t>for research, technological development and demonstration under grant agreement No </a:t>
            </a:r>
            <a:r>
              <a:rPr lang="en-US" sz="1000" dirty="0"/>
              <a:t>643330</a:t>
            </a:r>
            <a:endParaRPr lang="fr-FR" sz="1000" dirty="0"/>
          </a:p>
        </p:txBody>
      </p:sp>
      <p:pic>
        <p:nvPicPr>
          <p:cNvPr id="3074" name="Picture 2"/>
          <p:cNvPicPr>
            <a:picLocks noGrp="1" noChangeAspect="1" noChangeArrowheads="1"/>
          </p:cNvPicPr>
          <p:nvPr>
            <p:ph idx="1"/>
          </p:nvPr>
        </p:nvPicPr>
        <p:blipFill>
          <a:blip r:embed="rId6" cstate="print"/>
          <a:srcRect/>
          <a:stretch>
            <a:fillRect/>
          </a:stretch>
        </p:blipFill>
        <p:spPr bwMode="auto">
          <a:xfrm>
            <a:off x="0" y="1143001"/>
            <a:ext cx="8991600" cy="4800600"/>
          </a:xfrm>
          <a:prstGeom prst="rect">
            <a:avLst/>
          </a:prstGeom>
          <a:noFill/>
          <a:ln w="9525">
            <a:noFill/>
            <a:miter lim="800000"/>
            <a:headEnd/>
            <a:tailEnd/>
          </a:ln>
        </p:spPr>
      </p:pic>
    </p:spTree>
    <p:extLst>
      <p:ext uri="{BB962C8B-B14F-4D97-AF65-F5344CB8AC3E}">
        <p14:creationId xmlns:p14="http://schemas.microsoft.com/office/powerpoint/2010/main" val="30833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63609" y="1593130"/>
            <a:ext cx="8244834" cy="707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82321" y="1731523"/>
            <a:ext cx="8125252" cy="4462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320"/>
              </a:lnSpc>
              <a:spcBef>
                <a:spcPts val="0"/>
              </a:spcBef>
            </a:pPr>
            <a:endParaRPr lang="en-US" sz="3200" b="1" dirty="0">
              <a:solidFill>
                <a:schemeClr val="tx1">
                  <a:lumMod val="75000"/>
                  <a:lumOff val="25000"/>
                </a:schemeClr>
              </a:solidFill>
              <a:latin typeface="+mn-lt"/>
              <a:cs typeface="Arial"/>
            </a:endParaRPr>
          </a:p>
        </p:txBody>
      </p:sp>
      <p:sp>
        <p:nvSpPr>
          <p:cNvPr id="16" name="Content Placeholder 15"/>
          <p:cNvSpPr>
            <a:spLocks noGrp="1"/>
          </p:cNvSpPr>
          <p:nvPr>
            <p:ph idx="1"/>
          </p:nvPr>
        </p:nvSpPr>
        <p:spPr/>
        <p:txBody>
          <a:bodyPr>
            <a:normAutofit/>
          </a:bodyPr>
          <a:lstStyle/>
          <a:p>
            <a:endParaRPr lang="en-IE" sz="2400" dirty="0"/>
          </a:p>
          <a:p>
            <a:endParaRPr lang="en-IE" sz="900" dirty="0"/>
          </a:p>
          <a:p>
            <a:pPr marL="447675" indent="-266700">
              <a:lnSpc>
                <a:spcPct val="150000"/>
              </a:lnSpc>
            </a:pPr>
            <a:r>
              <a:rPr lang="en-IE" sz="2400" dirty="0">
                <a:solidFill>
                  <a:schemeClr val="tx2">
                    <a:lumMod val="75000"/>
                  </a:schemeClr>
                </a:solidFill>
              </a:rPr>
              <a:t>1-on-1’s are currently our single biggest choke point</a:t>
            </a:r>
          </a:p>
          <a:p>
            <a:pPr marL="447675" indent="-266700">
              <a:lnSpc>
                <a:spcPct val="150000"/>
              </a:lnSpc>
            </a:pPr>
            <a:r>
              <a:rPr lang="en-IE" sz="2400" dirty="0">
                <a:solidFill>
                  <a:schemeClr val="tx2">
                    <a:lumMod val="75000"/>
                  </a:schemeClr>
                </a:solidFill>
              </a:rPr>
              <a:t>So how do we address it?</a:t>
            </a:r>
          </a:p>
          <a:p>
            <a:pPr marL="447675" indent="-266700">
              <a:lnSpc>
                <a:spcPct val="150000"/>
              </a:lnSpc>
            </a:pPr>
            <a:r>
              <a:rPr lang="en-IE" sz="2400" dirty="0">
                <a:solidFill>
                  <a:schemeClr val="tx2">
                    <a:lumMod val="75000"/>
                  </a:schemeClr>
                </a:solidFill>
              </a:rPr>
              <a:t>Possible sharing of resources</a:t>
            </a:r>
          </a:p>
        </p:txBody>
      </p:sp>
      <p:sp>
        <p:nvSpPr>
          <p:cNvPr id="6" name="TextBox 5"/>
          <p:cNvSpPr txBox="1"/>
          <p:nvPr/>
        </p:nvSpPr>
        <p:spPr>
          <a:xfrm>
            <a:off x="1187624" y="692697"/>
            <a:ext cx="6840760" cy="954107"/>
          </a:xfrm>
          <a:prstGeom prst="rect">
            <a:avLst/>
          </a:prstGeom>
          <a:noFill/>
        </p:spPr>
        <p:txBody>
          <a:bodyPr wrap="square" rtlCol="0">
            <a:spAutoFit/>
          </a:bodyPr>
          <a:lstStyle/>
          <a:p>
            <a:pPr algn="ctr"/>
            <a:endParaRPr lang="en-IE" sz="2800" b="1" dirty="0">
              <a:solidFill>
                <a:schemeClr val="tx2">
                  <a:lumMod val="75000"/>
                </a:schemeClr>
              </a:solidFill>
            </a:endParaRPr>
          </a:p>
          <a:p>
            <a:pPr algn="ctr"/>
            <a:r>
              <a:rPr lang="en-IE" sz="2800" b="1" dirty="0">
                <a:solidFill>
                  <a:schemeClr val="tx2">
                    <a:lumMod val="75000"/>
                  </a:schemeClr>
                </a:solidFill>
              </a:rPr>
              <a:t>Self-assessment interpretations</a:t>
            </a: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63688" y="5991448"/>
            <a:ext cx="5184576" cy="400110"/>
          </a:xfrm>
          <a:prstGeom prst="rect">
            <a:avLst/>
          </a:prstGeom>
          <a:noFill/>
        </p:spPr>
        <p:txBody>
          <a:bodyPr wrap="square" rtlCol="0">
            <a:spAutoFit/>
          </a:bodyPr>
          <a:lstStyle/>
          <a:p>
            <a:pPr algn="ctr"/>
            <a:r>
              <a:rPr lang="en-GB" sz="1000" dirty="0"/>
              <a:t>This project has received funding from the European Union’s Seventh Framework Programme</a:t>
            </a:r>
            <a:r>
              <a:rPr lang="fr-FR" sz="1000" dirty="0"/>
              <a:t> </a:t>
            </a:r>
            <a:r>
              <a:rPr lang="en-GB" sz="1000" dirty="0"/>
              <a:t>for research, technological development and demonstration under grant agreement No </a:t>
            </a:r>
            <a:r>
              <a:rPr lang="en-US" sz="1000" dirty="0"/>
              <a:t>643330</a:t>
            </a:r>
            <a:endParaRPr lang="fr-FR" sz="1000" dirty="0"/>
          </a:p>
        </p:txBody>
      </p:sp>
      <p:pic>
        <p:nvPicPr>
          <p:cNvPr id="13" name="Picture 12" descr="http://euraxess.ee/app/themes/eux/images/og/euraxess-ee_0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spTree>
    <p:extLst>
      <p:ext uri="{BB962C8B-B14F-4D97-AF65-F5344CB8AC3E}">
        <p14:creationId xmlns:p14="http://schemas.microsoft.com/office/powerpoint/2010/main" val="30833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63609" y="1593130"/>
            <a:ext cx="8244834" cy="707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82321" y="1731523"/>
            <a:ext cx="8125252" cy="4462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320"/>
              </a:lnSpc>
              <a:spcBef>
                <a:spcPts val="0"/>
              </a:spcBef>
            </a:pPr>
            <a:endParaRPr lang="en-US" sz="3200" b="1" dirty="0">
              <a:solidFill>
                <a:schemeClr val="tx1">
                  <a:lumMod val="75000"/>
                  <a:lumOff val="25000"/>
                </a:schemeClr>
              </a:solidFill>
              <a:latin typeface="+mn-lt"/>
              <a:cs typeface="Arial"/>
            </a:endParaRPr>
          </a:p>
        </p:txBody>
      </p:sp>
      <p:sp>
        <p:nvSpPr>
          <p:cNvPr id="16" name="Content Placeholder 15"/>
          <p:cNvSpPr>
            <a:spLocks noGrp="1"/>
          </p:cNvSpPr>
          <p:nvPr>
            <p:ph idx="1"/>
          </p:nvPr>
        </p:nvSpPr>
        <p:spPr/>
        <p:txBody>
          <a:bodyPr>
            <a:normAutofit/>
          </a:bodyPr>
          <a:lstStyle/>
          <a:p>
            <a:endParaRPr lang="en-IE" sz="2400" dirty="0"/>
          </a:p>
          <a:p>
            <a:pPr>
              <a:buNone/>
            </a:pPr>
            <a:endParaRPr lang="en-IE" sz="900" dirty="0"/>
          </a:p>
        </p:txBody>
      </p:sp>
      <p:sp>
        <p:nvSpPr>
          <p:cNvPr id="6" name="TextBox 5"/>
          <p:cNvSpPr txBox="1"/>
          <p:nvPr/>
        </p:nvSpPr>
        <p:spPr>
          <a:xfrm>
            <a:off x="1187624" y="1076980"/>
            <a:ext cx="6840760" cy="523220"/>
          </a:xfrm>
          <a:prstGeom prst="rect">
            <a:avLst/>
          </a:prstGeom>
          <a:noFill/>
        </p:spPr>
        <p:txBody>
          <a:bodyPr wrap="square" rtlCol="0">
            <a:spAutoFit/>
          </a:bodyPr>
          <a:lstStyle/>
          <a:p>
            <a:pPr algn="ctr"/>
            <a:r>
              <a:rPr lang="en-IE" sz="2800" b="1" dirty="0">
                <a:solidFill>
                  <a:schemeClr val="tx2">
                    <a:lumMod val="75000"/>
                  </a:schemeClr>
                </a:solidFill>
              </a:rPr>
              <a:t>Self-assessment interpretations</a:t>
            </a: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63688" y="5991448"/>
            <a:ext cx="5184576" cy="400110"/>
          </a:xfrm>
          <a:prstGeom prst="rect">
            <a:avLst/>
          </a:prstGeom>
          <a:noFill/>
        </p:spPr>
        <p:txBody>
          <a:bodyPr wrap="square" rtlCol="0">
            <a:spAutoFit/>
          </a:bodyPr>
          <a:lstStyle/>
          <a:p>
            <a:pPr algn="ctr"/>
            <a:r>
              <a:rPr lang="en-GB" sz="1000" dirty="0"/>
              <a:t>This project has received funding from the European Union’s Seventh Framework Programme</a:t>
            </a:r>
            <a:r>
              <a:rPr lang="fr-FR" sz="1000" dirty="0"/>
              <a:t> </a:t>
            </a:r>
            <a:r>
              <a:rPr lang="en-GB" sz="1000" dirty="0"/>
              <a:t>for research, technological development and demonstration under grant agreement No </a:t>
            </a:r>
            <a:r>
              <a:rPr lang="en-US" sz="1000" dirty="0"/>
              <a:t>643330</a:t>
            </a:r>
            <a:endParaRPr lang="fr-FR" sz="1000" dirty="0"/>
          </a:p>
        </p:txBody>
      </p:sp>
      <p:pic>
        <p:nvPicPr>
          <p:cNvPr id="13" name="Picture 12" descr="http://euraxess.ee/app/themes/eux/images/og/euraxess-ee_0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sp>
        <p:nvSpPr>
          <p:cNvPr id="14" name="TextBox 13"/>
          <p:cNvSpPr txBox="1"/>
          <p:nvPr/>
        </p:nvSpPr>
        <p:spPr>
          <a:xfrm>
            <a:off x="609600" y="1752600"/>
            <a:ext cx="6858000" cy="4708981"/>
          </a:xfrm>
          <a:prstGeom prst="rect">
            <a:avLst/>
          </a:prstGeom>
          <a:noFill/>
        </p:spPr>
        <p:txBody>
          <a:bodyPr wrap="square" rtlCol="0">
            <a:spAutoFit/>
          </a:bodyPr>
          <a:lstStyle/>
          <a:p>
            <a:r>
              <a:rPr lang="en-IE" sz="2400" b="1" dirty="0"/>
              <a:t>Coaching:  </a:t>
            </a:r>
            <a:r>
              <a:rPr lang="en-IE" sz="2400" dirty="0"/>
              <a:t>Term comes from sport.</a:t>
            </a:r>
          </a:p>
          <a:p>
            <a:r>
              <a:rPr lang="en-IE" sz="2400" b="1" dirty="0"/>
              <a:t>Open-ended questions:  </a:t>
            </a:r>
          </a:p>
          <a:p>
            <a:r>
              <a:rPr lang="en-IE" sz="2400" dirty="0"/>
              <a:t>What are the main reasons for you to think....?</a:t>
            </a:r>
          </a:p>
          <a:p>
            <a:r>
              <a:rPr lang="en-IE" sz="2400" dirty="0"/>
              <a:t>How do you feel in that type of situation?</a:t>
            </a:r>
          </a:p>
          <a:p>
            <a:r>
              <a:rPr lang="en-IE" sz="2400" dirty="0"/>
              <a:t>What are the most important aspects of....?</a:t>
            </a:r>
          </a:p>
          <a:p>
            <a:r>
              <a:rPr lang="en-IE" sz="2400" dirty="0"/>
              <a:t>Why is this the most important value to you?</a:t>
            </a:r>
          </a:p>
          <a:p>
            <a:endParaRPr lang="en-IE" sz="2400" dirty="0"/>
          </a:p>
          <a:p>
            <a:pPr algn="ctr"/>
            <a:r>
              <a:rPr lang="en-IE" sz="2400" dirty="0"/>
              <a:t>Reality Testing</a:t>
            </a:r>
          </a:p>
          <a:p>
            <a:pPr algn="ctr"/>
            <a:r>
              <a:rPr lang="en-IE" sz="2400" dirty="0"/>
              <a:t>Challenge</a:t>
            </a:r>
          </a:p>
          <a:p>
            <a:pPr algn="ctr"/>
            <a:r>
              <a:rPr lang="en-IE" sz="2400" dirty="0"/>
              <a:t>Body language</a:t>
            </a:r>
          </a:p>
          <a:p>
            <a:endParaRPr lang="en-IE" sz="2400" dirty="0"/>
          </a:p>
          <a:p>
            <a:endParaRPr lang="en-IE" dirty="0"/>
          </a:p>
          <a:p>
            <a:endParaRPr lang="en-IE" dirty="0"/>
          </a:p>
        </p:txBody>
      </p:sp>
    </p:spTree>
    <p:extLst>
      <p:ext uri="{BB962C8B-B14F-4D97-AF65-F5344CB8AC3E}">
        <p14:creationId xmlns:p14="http://schemas.microsoft.com/office/powerpoint/2010/main" val="30833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63609" y="1593130"/>
            <a:ext cx="8244834" cy="707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82321" y="1731523"/>
            <a:ext cx="8125252" cy="4462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320"/>
              </a:lnSpc>
              <a:spcBef>
                <a:spcPts val="0"/>
              </a:spcBef>
            </a:pPr>
            <a:endParaRPr lang="en-US" sz="3200" b="1" dirty="0">
              <a:solidFill>
                <a:schemeClr val="tx1">
                  <a:lumMod val="75000"/>
                  <a:lumOff val="25000"/>
                </a:schemeClr>
              </a:solidFill>
              <a:latin typeface="+mn-lt"/>
              <a:cs typeface="Arial"/>
            </a:endParaRPr>
          </a:p>
        </p:txBody>
      </p:sp>
      <p:sp>
        <p:nvSpPr>
          <p:cNvPr id="6" name="TextBox 5"/>
          <p:cNvSpPr txBox="1"/>
          <p:nvPr/>
        </p:nvSpPr>
        <p:spPr>
          <a:xfrm>
            <a:off x="1331640" y="548680"/>
            <a:ext cx="6624736" cy="954107"/>
          </a:xfrm>
          <a:prstGeom prst="rect">
            <a:avLst/>
          </a:prstGeom>
          <a:noFill/>
        </p:spPr>
        <p:txBody>
          <a:bodyPr wrap="square" rtlCol="0">
            <a:spAutoFit/>
          </a:bodyPr>
          <a:lstStyle/>
          <a:p>
            <a:pPr algn="ctr"/>
            <a:r>
              <a:rPr lang="en-IE" sz="2800" b="1" dirty="0">
                <a:solidFill>
                  <a:schemeClr val="tx2">
                    <a:lumMod val="75000"/>
                  </a:schemeClr>
                </a:solidFill>
              </a:rPr>
              <a:t>  </a:t>
            </a:r>
          </a:p>
          <a:p>
            <a:pPr algn="ctr"/>
            <a:r>
              <a:rPr lang="en-IE" sz="2800" b="1" dirty="0">
                <a:solidFill>
                  <a:schemeClr val="tx2">
                    <a:lumMod val="75000"/>
                  </a:schemeClr>
                </a:solidFill>
              </a:rPr>
              <a:t>Reality testing</a:t>
            </a:r>
          </a:p>
        </p:txBody>
      </p:sp>
      <p:pic>
        <p:nvPicPr>
          <p:cNvPr id="5122" name="Picture 2"/>
          <p:cNvPicPr>
            <a:picLocks noGrp="1" noChangeAspect="1" noChangeArrowheads="1"/>
          </p:cNvPicPr>
          <p:nvPr>
            <p:ph idx="1"/>
          </p:nvPr>
        </p:nvPicPr>
        <p:blipFill>
          <a:blip r:embed="rId3" cstate="print"/>
          <a:srcRect/>
          <a:stretch>
            <a:fillRect/>
          </a:stretch>
        </p:blipFill>
        <p:spPr bwMode="auto">
          <a:xfrm>
            <a:off x="899592" y="1700808"/>
            <a:ext cx="7344816" cy="4896544"/>
          </a:xfrm>
          <a:prstGeom prst="rect">
            <a:avLst/>
          </a:prstGeom>
          <a:noFill/>
          <a:ln w="9525">
            <a:noFill/>
            <a:miter lim="800000"/>
            <a:headEnd/>
            <a:tailEnd/>
          </a:ln>
        </p:spPr>
      </p:pic>
      <p:pic>
        <p:nvPicPr>
          <p:cNvPr id="13" name="Picture 12" descr="http://euraxess.ee/app/themes/eux/images/og/euraxess-ee_0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spTree>
    <p:extLst>
      <p:ext uri="{BB962C8B-B14F-4D97-AF65-F5344CB8AC3E}">
        <p14:creationId xmlns:p14="http://schemas.microsoft.com/office/powerpoint/2010/main" val="30833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4371"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fr-FR" dirty="0">
              <a:solidFill>
                <a:prstClr val="black"/>
              </a:solidFill>
            </a:endParaRPr>
          </a:p>
        </p:txBody>
      </p:sp>
      <p:sp>
        <p:nvSpPr>
          <p:cNvPr id="7" name="TextBox 6"/>
          <p:cNvSpPr txBox="1"/>
          <p:nvPr/>
        </p:nvSpPr>
        <p:spPr>
          <a:xfrm>
            <a:off x="1763688" y="5991448"/>
            <a:ext cx="5184576" cy="400110"/>
          </a:xfrm>
          <a:prstGeom prst="rect">
            <a:avLst/>
          </a:prstGeom>
          <a:noFill/>
        </p:spPr>
        <p:txBody>
          <a:bodyPr wrap="square" rtlCol="0">
            <a:spAutoFit/>
          </a:bodyPr>
          <a:lstStyle/>
          <a:p>
            <a:pPr algn="ctr" defTabSz="914400"/>
            <a:r>
              <a:rPr lang="en-GB" sz="1000" dirty="0">
                <a:solidFill>
                  <a:prstClr val="black"/>
                </a:solidFill>
              </a:rPr>
              <a:t>This project has received funding from the European Union’s Seventh Framework Programme</a:t>
            </a:r>
            <a:r>
              <a:rPr lang="fr-FR" sz="1000" dirty="0">
                <a:solidFill>
                  <a:prstClr val="black"/>
                </a:solidFill>
              </a:rPr>
              <a:t> </a:t>
            </a:r>
            <a:r>
              <a:rPr lang="en-GB" sz="1000" dirty="0">
                <a:solidFill>
                  <a:prstClr val="black"/>
                </a:solidFill>
              </a:rPr>
              <a:t>for research, technological development and demonstration under grant agreement No </a:t>
            </a:r>
            <a:r>
              <a:rPr lang="en-US" sz="1000" dirty="0">
                <a:solidFill>
                  <a:prstClr val="black"/>
                </a:solidFill>
              </a:rPr>
              <a:t>643330</a:t>
            </a:r>
            <a:endParaRPr lang="fr-FR" sz="1000" dirty="0">
              <a:solidFill>
                <a:prstClr val="black"/>
              </a:solidFill>
            </a:endParaRPr>
          </a:p>
        </p:txBody>
      </p:sp>
      <p:sp>
        <p:nvSpPr>
          <p:cNvPr id="3" name="Rectangle 8"/>
          <p:cNvSpPr>
            <a:spLocks noChangeArrowheads="1"/>
          </p:cNvSpPr>
          <p:nvPr/>
        </p:nvSpPr>
        <p:spPr bwMode="auto">
          <a:xfrm>
            <a:off x="-269875" y="895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GB" dirty="0">
              <a:solidFill>
                <a:prstClr val="black"/>
              </a:solidFill>
            </a:endParaRPr>
          </a:p>
        </p:txBody>
      </p:sp>
      <p:sp>
        <p:nvSpPr>
          <p:cNvPr id="6" name="Rectangle 9"/>
          <p:cNvSpPr>
            <a:spLocks noChangeArrowheads="1"/>
          </p:cNvSpPr>
          <p:nvPr/>
        </p:nvSpPr>
        <p:spPr bwMode="auto">
          <a:xfrm>
            <a:off x="-269875" y="1314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en-US" altLang="en-US" sz="1100" dirty="0">
                <a:solidFill>
                  <a:srgbClr val="000000"/>
                </a:solidFill>
                <a:latin typeface="Cambria" pitchFamily="18" charset="0"/>
                <a:ea typeface="Calibri" pitchFamily="34" charset="0"/>
                <a:cs typeface="Arial" pitchFamily="34" charset="0"/>
              </a:rPr>
              <a:t>  </a:t>
            </a:r>
            <a:endParaRPr lang="en-US" altLang="en-US" dirty="0">
              <a:solidFill>
                <a:prstClr val="black"/>
              </a:solidFill>
              <a:latin typeface="Arial" pitchFamily="34" charset="0"/>
              <a:cs typeface="Arial" pitchFamily="34" charset="0"/>
            </a:endParaRPr>
          </a:p>
        </p:txBody>
      </p:sp>
      <p:sp>
        <p:nvSpPr>
          <p:cNvPr id="8" name="Rectangle 10"/>
          <p:cNvSpPr>
            <a:spLocks noChangeArrowheads="1"/>
          </p:cNvSpPr>
          <p:nvPr/>
        </p:nvSpPr>
        <p:spPr bwMode="auto">
          <a:xfrm>
            <a:off x="-269875" y="1695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en-US" altLang="en-US" sz="1100" dirty="0">
                <a:solidFill>
                  <a:srgbClr val="000000"/>
                </a:solidFill>
                <a:latin typeface="Cambria" pitchFamily="18" charset="0"/>
                <a:ea typeface="Calibri" pitchFamily="34" charset="0"/>
                <a:cs typeface="Arial" pitchFamily="34" charset="0"/>
              </a:rPr>
              <a:t>  </a:t>
            </a:r>
            <a:endParaRPr lang="en-US" altLang="en-US" dirty="0">
              <a:solidFill>
                <a:prstClr val="black"/>
              </a:solidFill>
              <a:latin typeface="Arial" pitchFamily="34" charset="0"/>
              <a:cs typeface="Arial" pitchFamily="34" charset="0"/>
            </a:endParaRPr>
          </a:p>
        </p:txBody>
      </p:sp>
      <p:sp>
        <p:nvSpPr>
          <p:cNvPr id="9" name="Rectangle 11"/>
          <p:cNvSpPr>
            <a:spLocks noChangeArrowheads="1"/>
          </p:cNvSpPr>
          <p:nvPr/>
        </p:nvSpPr>
        <p:spPr bwMode="auto">
          <a:xfrm>
            <a:off x="-269875"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en-US" altLang="en-US" sz="1100" dirty="0">
                <a:solidFill>
                  <a:srgbClr val="000000"/>
                </a:solidFill>
                <a:latin typeface="Cambria" pitchFamily="18" charset="0"/>
                <a:ea typeface="Calibri" pitchFamily="34" charset="0"/>
                <a:cs typeface="Arial" pitchFamily="34" charset="0"/>
              </a:rPr>
              <a:t> </a:t>
            </a:r>
            <a:endParaRPr lang="en-US" altLang="en-US" dirty="0">
              <a:solidFill>
                <a:prstClr val="black"/>
              </a:solidFill>
              <a:latin typeface="Arial" pitchFamily="34" charset="0"/>
              <a:cs typeface="Arial" pitchFamily="34" charset="0"/>
            </a:endParaRPr>
          </a:p>
        </p:txBody>
      </p:sp>
      <p:sp>
        <p:nvSpPr>
          <p:cNvPr id="10" name="Rectangle 12"/>
          <p:cNvSpPr>
            <a:spLocks noChangeArrowheads="1"/>
          </p:cNvSpPr>
          <p:nvPr/>
        </p:nvSpPr>
        <p:spPr bwMode="auto">
          <a:xfrm>
            <a:off x="-269875" y="2762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en-US" altLang="en-US" sz="1100" dirty="0">
                <a:solidFill>
                  <a:srgbClr val="000000"/>
                </a:solidFill>
                <a:latin typeface="Cambria" pitchFamily="18" charset="0"/>
                <a:ea typeface="Calibri" pitchFamily="34" charset="0"/>
                <a:cs typeface="Arial" pitchFamily="34" charset="0"/>
              </a:rPr>
              <a:t> </a:t>
            </a:r>
            <a:endParaRPr lang="en-US" altLang="en-US" dirty="0">
              <a:solidFill>
                <a:prstClr val="black"/>
              </a:solidFill>
              <a:latin typeface="Arial" pitchFamily="34" charset="0"/>
              <a:cs typeface="Arial" pitchFamily="34" charset="0"/>
            </a:endParaRPr>
          </a:p>
        </p:txBody>
      </p:sp>
      <p:sp>
        <p:nvSpPr>
          <p:cNvPr id="11" name="Rectangle 13"/>
          <p:cNvSpPr>
            <a:spLocks noChangeArrowheads="1"/>
          </p:cNvSpPr>
          <p:nvPr/>
        </p:nvSpPr>
        <p:spPr bwMode="auto">
          <a:xfrm>
            <a:off x="-269875" y="3248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altLang="en-US" dirty="0">
              <a:solidFill>
                <a:prstClr val="black"/>
              </a:solidFill>
              <a:latin typeface="Arial" pitchFamily="34" charset="0"/>
              <a:cs typeface="Arial" pitchFamily="34" charset="0"/>
            </a:endParaRPr>
          </a:p>
        </p:txBody>
      </p:sp>
      <p:sp>
        <p:nvSpPr>
          <p:cNvPr id="14" name="TextBox 13"/>
          <p:cNvSpPr txBox="1"/>
          <p:nvPr/>
        </p:nvSpPr>
        <p:spPr>
          <a:xfrm>
            <a:off x="1259632" y="1484784"/>
            <a:ext cx="7115051" cy="584775"/>
          </a:xfrm>
          <a:prstGeom prst="rect">
            <a:avLst/>
          </a:prstGeom>
          <a:noFill/>
        </p:spPr>
        <p:txBody>
          <a:bodyPr wrap="square" rtlCol="0">
            <a:spAutoFit/>
          </a:bodyPr>
          <a:lstStyle/>
          <a:p>
            <a:pPr algn="ctr" defTabSz="914400"/>
            <a:r>
              <a:rPr lang="en-GB" sz="3200" b="1" dirty="0">
                <a:solidFill>
                  <a:prstClr val="black"/>
                </a:solidFill>
              </a:rPr>
              <a:t> </a:t>
            </a:r>
          </a:p>
        </p:txBody>
      </p:sp>
      <p:sp>
        <p:nvSpPr>
          <p:cNvPr id="15" name="TextBox 14"/>
          <p:cNvSpPr txBox="1"/>
          <p:nvPr/>
        </p:nvSpPr>
        <p:spPr>
          <a:xfrm>
            <a:off x="911592" y="2996952"/>
            <a:ext cx="7836871" cy="461665"/>
          </a:xfrm>
          <a:prstGeom prst="rect">
            <a:avLst/>
          </a:prstGeom>
          <a:noFill/>
        </p:spPr>
        <p:txBody>
          <a:bodyPr wrap="square" rtlCol="0">
            <a:spAutoFit/>
          </a:bodyPr>
          <a:lstStyle/>
          <a:p>
            <a:pPr defTabSz="914400"/>
            <a:r>
              <a:rPr lang="en-GB" sz="2400" dirty="0">
                <a:solidFill>
                  <a:prstClr val="black"/>
                </a:solidFill>
              </a:rPr>
              <a:t> </a:t>
            </a:r>
          </a:p>
        </p:txBody>
      </p:sp>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5229" y="895350"/>
            <a:ext cx="5950971" cy="5112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676400" y="1143000"/>
            <a:ext cx="990600" cy="369332"/>
          </a:xfrm>
          <a:prstGeom prst="rect">
            <a:avLst/>
          </a:prstGeom>
          <a:solidFill>
            <a:schemeClr val="bg1"/>
          </a:solidFill>
        </p:spPr>
        <p:txBody>
          <a:bodyPr wrap="square" rtlCol="0">
            <a:spAutoFit/>
          </a:bodyPr>
          <a:lstStyle/>
          <a:p>
            <a:endParaRPr lang="en-IE" dirty="0"/>
          </a:p>
        </p:txBody>
      </p:sp>
    </p:spTree>
    <p:extLst>
      <p:ext uri="{BB962C8B-B14F-4D97-AF65-F5344CB8AC3E}">
        <p14:creationId xmlns:p14="http://schemas.microsoft.com/office/powerpoint/2010/main" val="13201665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63609" y="1593130"/>
            <a:ext cx="8244834" cy="707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82321" y="1731523"/>
            <a:ext cx="8125252" cy="4462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320"/>
              </a:lnSpc>
              <a:spcBef>
                <a:spcPts val="0"/>
              </a:spcBef>
            </a:pPr>
            <a:endParaRPr lang="en-US" sz="3200" b="1" dirty="0">
              <a:solidFill>
                <a:schemeClr val="tx1">
                  <a:lumMod val="75000"/>
                  <a:lumOff val="25000"/>
                </a:schemeClr>
              </a:solidFill>
              <a:latin typeface="+mn-lt"/>
              <a:cs typeface="Arial"/>
            </a:endParaRPr>
          </a:p>
        </p:txBody>
      </p:sp>
      <p:sp>
        <p:nvSpPr>
          <p:cNvPr id="6" name="TextBox 5"/>
          <p:cNvSpPr txBox="1"/>
          <p:nvPr/>
        </p:nvSpPr>
        <p:spPr>
          <a:xfrm>
            <a:off x="2051720" y="548681"/>
            <a:ext cx="5184576" cy="954107"/>
          </a:xfrm>
          <a:prstGeom prst="rect">
            <a:avLst/>
          </a:prstGeom>
          <a:noFill/>
        </p:spPr>
        <p:txBody>
          <a:bodyPr wrap="square" rtlCol="0">
            <a:spAutoFit/>
          </a:bodyPr>
          <a:lstStyle/>
          <a:p>
            <a:pPr algn="ctr"/>
            <a:endParaRPr lang="en-IE" sz="2800" b="1" dirty="0">
              <a:solidFill>
                <a:schemeClr val="tx2">
                  <a:lumMod val="75000"/>
                </a:schemeClr>
              </a:solidFill>
            </a:endParaRPr>
          </a:p>
          <a:p>
            <a:pPr algn="ctr"/>
            <a:r>
              <a:rPr lang="en-IE" sz="2800" b="1" dirty="0">
                <a:solidFill>
                  <a:schemeClr val="tx2">
                    <a:lumMod val="75000"/>
                  </a:schemeClr>
                </a:solidFill>
              </a:rPr>
              <a:t>Reality Testing</a:t>
            </a:r>
          </a:p>
        </p:txBody>
      </p:sp>
      <p:pic>
        <p:nvPicPr>
          <p:cNvPr id="6146" name="Picture 2"/>
          <p:cNvPicPr>
            <a:picLocks noGrp="1" noChangeAspect="1" noChangeArrowheads="1"/>
          </p:cNvPicPr>
          <p:nvPr>
            <p:ph idx="1"/>
          </p:nvPr>
        </p:nvPicPr>
        <p:blipFill>
          <a:blip r:embed="rId3" cstate="print"/>
          <a:srcRect/>
          <a:stretch>
            <a:fillRect/>
          </a:stretch>
        </p:blipFill>
        <p:spPr bwMode="auto">
          <a:xfrm>
            <a:off x="539553" y="1700808"/>
            <a:ext cx="7776864" cy="4824536"/>
          </a:xfrm>
          <a:prstGeom prst="rect">
            <a:avLst/>
          </a:prstGeom>
          <a:noFill/>
          <a:ln w="9525">
            <a:noFill/>
            <a:miter lim="800000"/>
            <a:headEnd/>
            <a:tailEnd/>
          </a:ln>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euraxess.ee/app/themes/eux/images/og/euraxess-ee_0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spTree>
    <p:extLst>
      <p:ext uri="{BB962C8B-B14F-4D97-AF65-F5344CB8AC3E}">
        <p14:creationId xmlns:p14="http://schemas.microsoft.com/office/powerpoint/2010/main" val="30833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63609" y="1593130"/>
            <a:ext cx="8244834" cy="707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82321" y="1731523"/>
            <a:ext cx="8125252" cy="4462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320"/>
              </a:lnSpc>
              <a:spcBef>
                <a:spcPts val="0"/>
              </a:spcBef>
            </a:pPr>
            <a:endParaRPr lang="en-US" sz="3200" b="1" dirty="0">
              <a:solidFill>
                <a:schemeClr val="tx1">
                  <a:lumMod val="75000"/>
                  <a:lumOff val="25000"/>
                </a:schemeClr>
              </a:solidFill>
              <a:latin typeface="+mn-lt"/>
              <a:cs typeface="Arial"/>
            </a:endParaRPr>
          </a:p>
        </p:txBody>
      </p:sp>
      <p:sp>
        <p:nvSpPr>
          <p:cNvPr id="16" name="Content Placeholder 15"/>
          <p:cNvSpPr>
            <a:spLocks noGrp="1"/>
          </p:cNvSpPr>
          <p:nvPr>
            <p:ph idx="1"/>
          </p:nvPr>
        </p:nvSpPr>
        <p:spPr/>
        <p:txBody>
          <a:bodyPr>
            <a:normAutofit/>
          </a:bodyPr>
          <a:lstStyle/>
          <a:p>
            <a:endParaRPr lang="en-IE" sz="2400" dirty="0"/>
          </a:p>
          <a:p>
            <a:pPr>
              <a:buNone/>
            </a:pPr>
            <a:endParaRPr lang="en-IE" sz="900" dirty="0"/>
          </a:p>
        </p:txBody>
      </p:sp>
      <p:sp>
        <p:nvSpPr>
          <p:cNvPr id="6" name="TextBox 5"/>
          <p:cNvSpPr txBox="1"/>
          <p:nvPr/>
        </p:nvSpPr>
        <p:spPr>
          <a:xfrm>
            <a:off x="1187624" y="1076980"/>
            <a:ext cx="6840760" cy="523220"/>
          </a:xfrm>
          <a:prstGeom prst="rect">
            <a:avLst/>
          </a:prstGeom>
          <a:noFill/>
        </p:spPr>
        <p:txBody>
          <a:bodyPr wrap="square" rtlCol="0">
            <a:spAutoFit/>
          </a:bodyPr>
          <a:lstStyle/>
          <a:p>
            <a:pPr algn="ctr"/>
            <a:r>
              <a:rPr lang="en-IE" sz="2800" b="1" dirty="0">
                <a:solidFill>
                  <a:schemeClr val="tx2">
                    <a:lumMod val="75000"/>
                  </a:schemeClr>
                </a:solidFill>
              </a:rPr>
              <a:t>Self-assessment interpretations</a:t>
            </a: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63688" y="5991448"/>
            <a:ext cx="5184576" cy="400110"/>
          </a:xfrm>
          <a:prstGeom prst="rect">
            <a:avLst/>
          </a:prstGeom>
          <a:noFill/>
        </p:spPr>
        <p:txBody>
          <a:bodyPr wrap="square" rtlCol="0">
            <a:spAutoFit/>
          </a:bodyPr>
          <a:lstStyle/>
          <a:p>
            <a:pPr algn="ctr"/>
            <a:r>
              <a:rPr lang="en-GB" sz="1000" dirty="0"/>
              <a:t>This project has received funding from the European Union’s Seventh Framework Programme</a:t>
            </a:r>
            <a:r>
              <a:rPr lang="fr-FR" sz="1000" dirty="0"/>
              <a:t> </a:t>
            </a:r>
            <a:r>
              <a:rPr lang="en-GB" sz="1000" dirty="0"/>
              <a:t>for research, technological development and demonstration under grant agreement No </a:t>
            </a:r>
            <a:r>
              <a:rPr lang="en-US" sz="1000" dirty="0"/>
              <a:t>643330</a:t>
            </a:r>
            <a:endParaRPr lang="fr-FR" sz="1000" dirty="0"/>
          </a:p>
        </p:txBody>
      </p:sp>
      <p:pic>
        <p:nvPicPr>
          <p:cNvPr id="13" name="Picture 12" descr="http://euraxess.ee/app/themes/eux/images/og/euraxess-ee_0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sp>
        <p:nvSpPr>
          <p:cNvPr id="14" name="TextBox 13"/>
          <p:cNvSpPr txBox="1"/>
          <p:nvPr/>
        </p:nvSpPr>
        <p:spPr>
          <a:xfrm>
            <a:off x="609600" y="1752600"/>
            <a:ext cx="6858000" cy="3600986"/>
          </a:xfrm>
          <a:prstGeom prst="rect">
            <a:avLst/>
          </a:prstGeom>
          <a:noFill/>
        </p:spPr>
        <p:txBody>
          <a:bodyPr wrap="square" rtlCol="0">
            <a:spAutoFit/>
          </a:bodyPr>
          <a:lstStyle/>
          <a:p>
            <a:r>
              <a:rPr lang="en-IE" sz="2400" u="sng" dirty="0"/>
              <a:t>Identify barriers and plan to overcome them</a:t>
            </a:r>
          </a:p>
          <a:p>
            <a:endParaRPr lang="en-IE" sz="2400" b="1" dirty="0"/>
          </a:p>
          <a:p>
            <a:r>
              <a:rPr lang="en-IE" sz="2400" b="1" dirty="0"/>
              <a:t>Experience &amp; qualification </a:t>
            </a:r>
            <a:r>
              <a:rPr lang="en-IE" sz="2400" dirty="0"/>
              <a:t>barriers</a:t>
            </a:r>
          </a:p>
          <a:p>
            <a:r>
              <a:rPr lang="en-IE" sz="2400" b="1" dirty="0"/>
              <a:t>Internal</a:t>
            </a:r>
            <a:r>
              <a:rPr lang="en-IE" sz="2400" dirty="0"/>
              <a:t> barriers (low confidence, fear etc.)</a:t>
            </a:r>
          </a:p>
          <a:p>
            <a:r>
              <a:rPr lang="en-IE" sz="2400" b="1" dirty="0"/>
              <a:t>Other</a:t>
            </a:r>
            <a:r>
              <a:rPr lang="en-IE" sz="2400" dirty="0"/>
              <a:t> barriers (health, physical, poor communication 		skills, finance, childcare, transport etc.)</a:t>
            </a:r>
          </a:p>
          <a:p>
            <a:endParaRPr lang="en-IE" sz="2400" dirty="0"/>
          </a:p>
          <a:p>
            <a:r>
              <a:rPr lang="en-IE" sz="2400" dirty="0"/>
              <a:t>Differentiate between </a:t>
            </a:r>
            <a:r>
              <a:rPr lang="en-IE" sz="2400" i="1" dirty="0"/>
              <a:t>real</a:t>
            </a:r>
            <a:r>
              <a:rPr lang="en-IE" sz="2400" dirty="0"/>
              <a:t> and </a:t>
            </a:r>
            <a:r>
              <a:rPr lang="en-IE" sz="2400" i="1" dirty="0"/>
              <a:t>perceived</a:t>
            </a:r>
            <a:r>
              <a:rPr lang="en-IE" sz="2400" dirty="0"/>
              <a:t> barriers.</a:t>
            </a:r>
          </a:p>
          <a:p>
            <a:endParaRPr lang="en-IE" dirty="0"/>
          </a:p>
          <a:p>
            <a:endParaRPr lang="en-IE" dirty="0"/>
          </a:p>
        </p:txBody>
      </p:sp>
    </p:spTree>
    <p:extLst>
      <p:ext uri="{BB962C8B-B14F-4D97-AF65-F5344CB8AC3E}">
        <p14:creationId xmlns:p14="http://schemas.microsoft.com/office/powerpoint/2010/main" val="30833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4371"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7" name="TextBox 6"/>
          <p:cNvSpPr txBox="1"/>
          <p:nvPr/>
        </p:nvSpPr>
        <p:spPr>
          <a:xfrm>
            <a:off x="1763688" y="5991448"/>
            <a:ext cx="5184576" cy="400110"/>
          </a:xfrm>
          <a:prstGeom prst="rect">
            <a:avLst/>
          </a:prstGeom>
          <a:noFill/>
        </p:spPr>
        <p:txBody>
          <a:bodyPr wrap="square" rtlCol="0">
            <a:spAutoFit/>
          </a:bodyPr>
          <a:lstStyle/>
          <a:p>
            <a:pPr algn="ctr"/>
            <a:r>
              <a:rPr lang="en-GB" sz="1000" dirty="0"/>
              <a:t>This project has received funding from the European Union’s Seventh Framework Programme</a:t>
            </a:r>
            <a:r>
              <a:rPr lang="fr-FR" sz="1000" dirty="0"/>
              <a:t> </a:t>
            </a:r>
            <a:r>
              <a:rPr lang="en-GB" sz="1000" dirty="0"/>
              <a:t>for research, technological development and demonstration under grant agreement No </a:t>
            </a:r>
            <a:r>
              <a:rPr lang="en-US" sz="1000" dirty="0"/>
              <a:t>643330</a:t>
            </a:r>
            <a:endParaRPr lang="fr-FR" sz="1000" dirty="0"/>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3" name="Rectangle 8"/>
          <p:cNvSpPr>
            <a:spLocks noChangeArrowheads="1"/>
          </p:cNvSpPr>
          <p:nvPr/>
        </p:nvSpPr>
        <p:spPr bwMode="auto">
          <a:xfrm>
            <a:off x="-269875" y="895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6" name="Rectangle 9"/>
          <p:cNvSpPr>
            <a:spLocks noChangeArrowheads="1"/>
          </p:cNvSpPr>
          <p:nvPr/>
        </p:nvSpPr>
        <p:spPr bwMode="auto">
          <a:xfrm>
            <a:off x="-269875" y="1314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0"/>
          <p:cNvSpPr>
            <a:spLocks noChangeArrowheads="1"/>
          </p:cNvSpPr>
          <p:nvPr/>
        </p:nvSpPr>
        <p:spPr bwMode="auto">
          <a:xfrm>
            <a:off x="-269875" y="1695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11"/>
          <p:cNvSpPr>
            <a:spLocks noChangeArrowheads="1"/>
          </p:cNvSpPr>
          <p:nvPr/>
        </p:nvSpPr>
        <p:spPr bwMode="auto">
          <a:xfrm>
            <a:off x="-269875"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 name="Rectangle 12"/>
          <p:cNvSpPr>
            <a:spLocks noChangeArrowheads="1"/>
          </p:cNvSpPr>
          <p:nvPr/>
        </p:nvSpPr>
        <p:spPr bwMode="auto">
          <a:xfrm>
            <a:off x="-269875" y="2762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itchFamily="18" charset="0"/>
                <a:ea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 name="Rectangle 13"/>
          <p:cNvSpPr>
            <a:spLocks noChangeArrowheads="1"/>
          </p:cNvSpPr>
          <p:nvPr/>
        </p:nvSpPr>
        <p:spPr bwMode="auto">
          <a:xfrm>
            <a:off x="-269875" y="3248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 name="TextBox 11"/>
          <p:cNvSpPr txBox="1"/>
          <p:nvPr/>
        </p:nvSpPr>
        <p:spPr>
          <a:xfrm>
            <a:off x="5410200" y="1219200"/>
            <a:ext cx="3338264" cy="1200329"/>
          </a:xfrm>
          <a:prstGeom prst="rect">
            <a:avLst/>
          </a:prstGeom>
          <a:noFill/>
        </p:spPr>
        <p:txBody>
          <a:bodyPr wrap="square" rtlCol="0">
            <a:spAutoFit/>
          </a:bodyPr>
          <a:lstStyle/>
          <a:p>
            <a:pPr algn="r"/>
            <a:endParaRPr lang="en-GB" dirty="0">
              <a:solidFill>
                <a:schemeClr val="accent3">
                  <a:lumMod val="50000"/>
                </a:schemeClr>
              </a:solidFill>
            </a:endParaRPr>
          </a:p>
          <a:p>
            <a:pPr algn="r"/>
            <a:endParaRPr lang="en-US" b="1" dirty="0">
              <a:solidFill>
                <a:schemeClr val="accent3">
                  <a:lumMod val="50000"/>
                </a:schemeClr>
              </a:solidFill>
            </a:endParaRPr>
          </a:p>
          <a:p>
            <a:pPr algn="r"/>
            <a:endParaRPr lang="en-GB" dirty="0">
              <a:solidFill>
                <a:schemeClr val="accent3">
                  <a:lumMod val="50000"/>
                </a:schemeClr>
              </a:solidFill>
            </a:endParaRPr>
          </a:p>
          <a:p>
            <a:endParaRPr lang="en-GB" dirty="0"/>
          </a:p>
        </p:txBody>
      </p:sp>
      <p:pic>
        <p:nvPicPr>
          <p:cNvPr id="21" name="Picture 20" descr="http://euraxess.ee/app/themes/eux/images/og/euraxess-ee_0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sp>
        <p:nvSpPr>
          <p:cNvPr id="22" name="TextBox 21"/>
          <p:cNvSpPr txBox="1"/>
          <p:nvPr/>
        </p:nvSpPr>
        <p:spPr>
          <a:xfrm>
            <a:off x="1143000" y="1447800"/>
            <a:ext cx="5943600" cy="1569660"/>
          </a:xfrm>
          <a:prstGeom prst="rect">
            <a:avLst/>
          </a:prstGeom>
          <a:noFill/>
        </p:spPr>
        <p:txBody>
          <a:bodyPr wrap="square" rtlCol="0">
            <a:spAutoFit/>
          </a:bodyPr>
          <a:lstStyle/>
          <a:p>
            <a:pPr algn="ctr"/>
            <a:r>
              <a:rPr lang="en-IE" sz="2400" b="1" dirty="0"/>
              <a:t>Thank you for your time and attention.</a:t>
            </a:r>
          </a:p>
          <a:p>
            <a:pPr algn="ctr"/>
            <a:endParaRPr lang="en-IE" sz="2400" b="1" dirty="0"/>
          </a:p>
          <a:p>
            <a:pPr algn="ctr"/>
            <a:endParaRPr lang="en-IE" sz="2400" b="1" dirty="0"/>
          </a:p>
          <a:p>
            <a:pPr algn="ctr"/>
            <a:r>
              <a:rPr lang="en-IE" sz="2400" b="1" dirty="0"/>
              <a:t>Any questions?</a:t>
            </a:r>
          </a:p>
        </p:txBody>
      </p:sp>
    </p:spTree>
    <p:extLst>
      <p:ext uri="{BB962C8B-B14F-4D97-AF65-F5344CB8AC3E}">
        <p14:creationId xmlns:p14="http://schemas.microsoft.com/office/powerpoint/2010/main" val="2749697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63609" y="1593130"/>
            <a:ext cx="8244834" cy="707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82321" y="1731523"/>
            <a:ext cx="8125252" cy="4462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320"/>
              </a:lnSpc>
              <a:spcBef>
                <a:spcPts val="0"/>
              </a:spcBef>
            </a:pPr>
            <a:endParaRPr lang="en-US" sz="3200" b="1" dirty="0">
              <a:solidFill>
                <a:schemeClr val="tx1">
                  <a:lumMod val="75000"/>
                  <a:lumOff val="25000"/>
                </a:schemeClr>
              </a:solidFill>
              <a:latin typeface="+mn-lt"/>
              <a:cs typeface="Arial"/>
            </a:endParaRPr>
          </a:p>
        </p:txBody>
      </p:sp>
      <p:pic>
        <p:nvPicPr>
          <p:cNvPr id="1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http://euraxess.ee/app/themes/eux/images/og/euraxess-ee_0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sp>
        <p:nvSpPr>
          <p:cNvPr id="22" name="Title 14"/>
          <p:cNvSpPr>
            <a:spLocks noGrp="1"/>
          </p:cNvSpPr>
          <p:nvPr>
            <p:ph type="title"/>
          </p:nvPr>
        </p:nvSpPr>
        <p:spPr>
          <a:xfrm>
            <a:off x="467544" y="764704"/>
            <a:ext cx="8208912" cy="720080"/>
          </a:xfrm>
        </p:spPr>
        <p:txBody>
          <a:bodyPr>
            <a:normAutofit/>
          </a:bodyPr>
          <a:lstStyle/>
          <a:p>
            <a:r>
              <a:rPr lang="en-IE" sz="2800" b="1" dirty="0">
                <a:solidFill>
                  <a:schemeClr val="tx2">
                    <a:lumMod val="75000"/>
                  </a:schemeClr>
                </a:solidFill>
              </a:rPr>
              <a:t>Focus on Practicalities</a:t>
            </a:r>
          </a:p>
        </p:txBody>
      </p:sp>
      <p:sp>
        <p:nvSpPr>
          <p:cNvPr id="23" name="Rectangle 22"/>
          <p:cNvSpPr/>
          <p:nvPr/>
        </p:nvSpPr>
        <p:spPr>
          <a:xfrm>
            <a:off x="304800" y="1600200"/>
            <a:ext cx="7315200" cy="3416320"/>
          </a:xfrm>
          <a:prstGeom prst="rect">
            <a:avLst/>
          </a:prstGeom>
        </p:spPr>
        <p:txBody>
          <a:bodyPr wrap="square">
            <a:spAutoFit/>
          </a:bodyPr>
          <a:lstStyle/>
          <a:p>
            <a:pPr marL="447675" indent="-266700"/>
            <a:r>
              <a:rPr lang="en-IE" sz="2400" dirty="0">
                <a:solidFill>
                  <a:schemeClr val="tx2">
                    <a:lumMod val="75000"/>
                  </a:schemeClr>
                </a:solidFill>
              </a:rPr>
              <a:t>We have a problem with engagement.</a:t>
            </a:r>
          </a:p>
          <a:p>
            <a:pPr marL="447675" indent="-266700"/>
            <a:r>
              <a:rPr lang="en-IE" sz="2400" dirty="0">
                <a:solidFill>
                  <a:schemeClr val="tx2">
                    <a:lumMod val="75000"/>
                  </a:schemeClr>
                </a:solidFill>
              </a:rPr>
              <a:t>Deliver on a promise.</a:t>
            </a:r>
          </a:p>
          <a:p>
            <a:pPr marL="447675" indent="-266700"/>
            <a:r>
              <a:rPr lang="en-IE" sz="2400" dirty="0">
                <a:solidFill>
                  <a:schemeClr val="tx2">
                    <a:lumMod val="75000"/>
                  </a:schemeClr>
                </a:solidFill>
              </a:rPr>
              <a:t>Tool must provide a usable output/results.</a:t>
            </a:r>
          </a:p>
          <a:p>
            <a:pPr marL="447675" indent="-266700"/>
            <a:r>
              <a:rPr lang="en-IE" sz="2400" dirty="0">
                <a:solidFill>
                  <a:schemeClr val="tx2">
                    <a:lumMod val="75000"/>
                  </a:schemeClr>
                </a:solidFill>
              </a:rPr>
              <a:t>Increase buy-in.</a:t>
            </a:r>
          </a:p>
          <a:p>
            <a:pPr marL="447675" indent="-266700"/>
            <a:r>
              <a:rPr lang="en-IE" sz="2400" dirty="0">
                <a:solidFill>
                  <a:schemeClr val="tx2">
                    <a:lumMod val="75000"/>
                  </a:schemeClr>
                </a:solidFill>
              </a:rPr>
              <a:t>Keep it simple.</a:t>
            </a:r>
          </a:p>
          <a:p>
            <a:pPr marL="447675" indent="-266700"/>
            <a:r>
              <a:rPr lang="en-IE" sz="2400" dirty="0">
                <a:solidFill>
                  <a:schemeClr val="tx2">
                    <a:lumMod val="75000"/>
                  </a:schemeClr>
                </a:solidFill>
              </a:rPr>
              <a:t>Recognise the realities of the researcher’s working life.</a:t>
            </a:r>
          </a:p>
          <a:p>
            <a:pPr marL="447675" indent="-266700"/>
            <a:r>
              <a:rPr lang="en-IE" sz="2400" dirty="0">
                <a:solidFill>
                  <a:schemeClr val="tx2">
                    <a:lumMod val="75000"/>
                  </a:schemeClr>
                </a:solidFill>
              </a:rPr>
              <a:t>Confidence &amp; motivation.</a:t>
            </a:r>
          </a:p>
          <a:p>
            <a:pPr marL="447675" indent="-266700"/>
            <a:r>
              <a:rPr lang="en-IE" sz="2400" dirty="0">
                <a:solidFill>
                  <a:schemeClr val="tx2">
                    <a:lumMod val="75000"/>
                  </a:schemeClr>
                </a:solidFill>
              </a:rPr>
              <a:t>Possible workshop &amp; solutions to fill the gaps.</a:t>
            </a:r>
          </a:p>
          <a:p>
            <a:pPr marL="447675" indent="-266700"/>
            <a:r>
              <a:rPr lang="en-IE" sz="2400" dirty="0">
                <a:solidFill>
                  <a:schemeClr val="tx2">
                    <a:lumMod val="75000"/>
                  </a:schemeClr>
                </a:solidFill>
              </a:rPr>
              <a:t>Could also be used at PhD level.</a:t>
            </a:r>
          </a:p>
        </p:txBody>
      </p:sp>
      <p:sp>
        <p:nvSpPr>
          <p:cNvPr id="24" name="TextBox 23"/>
          <p:cNvSpPr txBox="1"/>
          <p:nvPr/>
        </p:nvSpPr>
        <p:spPr>
          <a:xfrm>
            <a:off x="1763688" y="5991448"/>
            <a:ext cx="5184576" cy="400110"/>
          </a:xfrm>
          <a:prstGeom prst="rect">
            <a:avLst/>
          </a:prstGeom>
          <a:noFill/>
        </p:spPr>
        <p:txBody>
          <a:bodyPr wrap="square" rtlCol="0">
            <a:spAutoFit/>
          </a:bodyPr>
          <a:lstStyle/>
          <a:p>
            <a:pPr algn="ctr"/>
            <a:r>
              <a:rPr lang="en-GB" sz="1000" dirty="0"/>
              <a:t>This project has received funding from the European Union’s Seventh Framework Programme</a:t>
            </a:r>
            <a:r>
              <a:rPr lang="fr-FR" sz="1000" dirty="0"/>
              <a:t> </a:t>
            </a:r>
            <a:r>
              <a:rPr lang="en-GB" sz="1000" dirty="0"/>
              <a:t>for research, technological development and demonstration under grant agreement No </a:t>
            </a:r>
            <a:r>
              <a:rPr lang="en-US" sz="1000" dirty="0"/>
              <a:t>643330</a:t>
            </a:r>
            <a:endParaRPr lang="fr-FR" sz="1000" dirty="0"/>
          </a:p>
        </p:txBody>
      </p:sp>
    </p:spTree>
    <p:extLst>
      <p:ext uri="{BB962C8B-B14F-4D97-AF65-F5344CB8AC3E}">
        <p14:creationId xmlns:p14="http://schemas.microsoft.com/office/powerpoint/2010/main" val="30833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http://euraxess.ee/app/themes/eux/images/og/euraxess-ee_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cxnSp>
        <p:nvCxnSpPr>
          <p:cNvPr id="4" name="Straight Connector 3"/>
          <p:cNvCxnSpPr/>
          <p:nvPr/>
        </p:nvCxnSpPr>
        <p:spPr>
          <a:xfrm>
            <a:off x="463609" y="1593130"/>
            <a:ext cx="8244834" cy="707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82321" y="1731523"/>
            <a:ext cx="8125252" cy="4462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320"/>
              </a:lnSpc>
              <a:spcBef>
                <a:spcPts val="0"/>
              </a:spcBef>
            </a:pPr>
            <a:endParaRPr lang="en-US" sz="3200" b="1" dirty="0">
              <a:solidFill>
                <a:schemeClr val="tx1">
                  <a:lumMod val="75000"/>
                  <a:lumOff val="25000"/>
                </a:schemeClr>
              </a:solidFill>
              <a:latin typeface="+mn-lt"/>
              <a:cs typeface="Arial"/>
            </a:endParaRPr>
          </a:p>
        </p:txBody>
      </p:sp>
      <p:sp>
        <p:nvSpPr>
          <p:cNvPr id="7" name="Content Placeholder 6"/>
          <p:cNvSpPr>
            <a:spLocks noGrp="1"/>
          </p:cNvSpPr>
          <p:nvPr>
            <p:ph idx="1"/>
          </p:nvPr>
        </p:nvSpPr>
        <p:spPr>
          <a:xfrm>
            <a:off x="152400" y="1600200"/>
            <a:ext cx="8534400" cy="4525963"/>
          </a:xfrm>
        </p:spPr>
        <p:txBody>
          <a:bodyPr>
            <a:normAutofit/>
          </a:bodyPr>
          <a:lstStyle/>
          <a:p>
            <a:pPr marL="447675" indent="-266700">
              <a:buNone/>
            </a:pPr>
            <a:r>
              <a:rPr lang="en-IE" sz="2400" dirty="0">
                <a:solidFill>
                  <a:schemeClr val="tx2">
                    <a:lumMod val="75000"/>
                  </a:schemeClr>
                </a:solidFill>
              </a:rPr>
              <a:t>1. My IDP – Science Careers (website).   </a:t>
            </a:r>
          </a:p>
          <a:p>
            <a:pPr marL="447675" indent="-266700">
              <a:buNone/>
            </a:pPr>
            <a:r>
              <a:rPr lang="en-IE" sz="2400" dirty="0">
                <a:solidFill>
                  <a:schemeClr val="tx2">
                    <a:lumMod val="75000"/>
                  </a:schemeClr>
                </a:solidFill>
              </a:rPr>
              <a:t>2. </a:t>
            </a:r>
            <a:r>
              <a:rPr lang="en-IE" sz="2400" dirty="0" err="1">
                <a:solidFill>
                  <a:schemeClr val="tx2">
                    <a:lumMod val="75000"/>
                  </a:schemeClr>
                </a:solidFill>
              </a:rPr>
              <a:t>PsychCentral</a:t>
            </a:r>
            <a:r>
              <a:rPr lang="en-IE" sz="2400" dirty="0">
                <a:solidFill>
                  <a:schemeClr val="tx2">
                    <a:lumMod val="75000"/>
                  </a:schemeClr>
                </a:solidFill>
              </a:rPr>
              <a:t> (website). </a:t>
            </a:r>
          </a:p>
          <a:p>
            <a:pPr marL="447675" indent="-266700">
              <a:buNone/>
            </a:pPr>
            <a:r>
              <a:rPr lang="en-IE" sz="2400" dirty="0">
                <a:solidFill>
                  <a:schemeClr val="tx2">
                    <a:lumMod val="75000"/>
                  </a:schemeClr>
                </a:solidFill>
              </a:rPr>
              <a:t>3. National Postdoctoral Association (website).</a:t>
            </a:r>
          </a:p>
          <a:p>
            <a:pPr marL="447675" indent="-266700">
              <a:buNone/>
            </a:pPr>
            <a:r>
              <a:rPr lang="en-IE" sz="2400" dirty="0">
                <a:solidFill>
                  <a:schemeClr val="tx2">
                    <a:lumMod val="75000"/>
                  </a:schemeClr>
                </a:solidFill>
              </a:rPr>
              <a:t>4. DISCOVER – Careers Beyond Academia (website).</a:t>
            </a:r>
          </a:p>
          <a:p>
            <a:pPr marL="447675" indent="-266700">
              <a:buNone/>
            </a:pPr>
            <a:r>
              <a:rPr lang="en-IE" sz="2400" dirty="0">
                <a:solidFill>
                  <a:schemeClr val="tx2">
                    <a:lumMod val="75000"/>
                  </a:schemeClr>
                </a:solidFill>
              </a:rPr>
              <a:t>5. INTERACT- Academia Reaching Out To Business (website).</a:t>
            </a:r>
          </a:p>
          <a:p>
            <a:pPr marL="447675" indent="-266700">
              <a:buNone/>
            </a:pPr>
            <a:r>
              <a:rPr lang="en-IE" sz="2400" dirty="0">
                <a:solidFill>
                  <a:schemeClr val="tx2">
                    <a:lumMod val="75000"/>
                  </a:schemeClr>
                </a:solidFill>
              </a:rPr>
              <a:t>6. Career Development Toolkit for researchers (</a:t>
            </a:r>
            <a:r>
              <a:rPr lang="en-IE" sz="2400" dirty="0" err="1">
                <a:solidFill>
                  <a:schemeClr val="tx2">
                    <a:lumMod val="75000"/>
                  </a:schemeClr>
                </a:solidFill>
              </a:rPr>
              <a:t>ebooklet</a:t>
            </a:r>
            <a:r>
              <a:rPr lang="en-IE" sz="2400" dirty="0">
                <a:solidFill>
                  <a:schemeClr val="tx2">
                    <a:lumMod val="75000"/>
                  </a:schemeClr>
                </a:solidFill>
              </a:rPr>
              <a:t>).</a:t>
            </a:r>
          </a:p>
          <a:p>
            <a:pPr marL="447675" indent="-266700">
              <a:buNone/>
            </a:pPr>
            <a:r>
              <a:rPr lang="en-IE" sz="2400" dirty="0">
                <a:solidFill>
                  <a:schemeClr val="tx2">
                    <a:lumMod val="75000"/>
                  </a:schemeClr>
                </a:solidFill>
              </a:rPr>
              <a:t>7. 10 Career Paths for PhDs (</a:t>
            </a:r>
            <a:r>
              <a:rPr lang="en-IE" sz="2400" dirty="0" err="1">
                <a:solidFill>
                  <a:schemeClr val="tx2">
                    <a:lumMod val="75000"/>
                  </a:schemeClr>
                </a:solidFill>
              </a:rPr>
              <a:t>ebooklet</a:t>
            </a:r>
            <a:r>
              <a:rPr lang="en-IE" sz="2400" dirty="0">
                <a:solidFill>
                  <a:schemeClr val="tx2">
                    <a:lumMod val="75000"/>
                  </a:schemeClr>
                </a:solidFill>
              </a:rPr>
              <a:t>).</a:t>
            </a:r>
          </a:p>
          <a:p>
            <a:pPr marL="447675" indent="-266700">
              <a:buNone/>
            </a:pPr>
            <a:r>
              <a:rPr lang="en-IE" sz="2400" dirty="0">
                <a:solidFill>
                  <a:schemeClr val="tx2">
                    <a:lumMod val="75000"/>
                  </a:schemeClr>
                </a:solidFill>
              </a:rPr>
              <a:t>8. The 5-Minute Career Action Plan (</a:t>
            </a:r>
            <a:r>
              <a:rPr lang="en-IE" sz="2400" dirty="0" err="1">
                <a:solidFill>
                  <a:schemeClr val="tx2">
                    <a:lumMod val="75000"/>
                  </a:schemeClr>
                </a:solidFill>
              </a:rPr>
              <a:t>ebooklet</a:t>
            </a:r>
            <a:r>
              <a:rPr lang="en-IE" sz="2400" dirty="0">
                <a:solidFill>
                  <a:schemeClr val="tx2">
                    <a:lumMod val="75000"/>
                  </a:schemeClr>
                </a:solidFill>
              </a:rPr>
              <a:t>)</a:t>
            </a:r>
            <a:r>
              <a:rPr lang="en-IE" sz="2600" dirty="0">
                <a:solidFill>
                  <a:schemeClr val="tx2">
                    <a:lumMod val="75000"/>
                  </a:schemeClr>
                </a:solidFill>
              </a:rPr>
              <a:t>.</a:t>
            </a:r>
          </a:p>
          <a:p>
            <a:endParaRPr lang="en-IE" dirty="0"/>
          </a:p>
        </p:txBody>
      </p:sp>
      <p:sp>
        <p:nvSpPr>
          <p:cNvPr id="8" name="Title 7"/>
          <p:cNvSpPr>
            <a:spLocks noGrp="1"/>
          </p:cNvSpPr>
          <p:nvPr>
            <p:ph type="title"/>
          </p:nvPr>
        </p:nvSpPr>
        <p:spPr/>
        <p:txBody>
          <a:bodyPr>
            <a:noAutofit/>
          </a:bodyPr>
          <a:lstStyle/>
          <a:p>
            <a:br>
              <a:rPr lang="en-IE" sz="4000" b="1" dirty="0">
                <a:solidFill>
                  <a:schemeClr val="tx2">
                    <a:lumMod val="75000"/>
                  </a:schemeClr>
                </a:solidFill>
              </a:rPr>
            </a:br>
            <a:br>
              <a:rPr lang="en-IE" sz="4000" b="1" dirty="0">
                <a:solidFill>
                  <a:schemeClr val="tx2">
                    <a:lumMod val="75000"/>
                  </a:schemeClr>
                </a:solidFill>
              </a:rPr>
            </a:br>
            <a:r>
              <a:rPr lang="en-IE" sz="3200" b="1" dirty="0">
                <a:solidFill>
                  <a:schemeClr val="tx2">
                    <a:lumMod val="75000"/>
                  </a:schemeClr>
                </a:solidFill>
              </a:rPr>
              <a:t>How Many Tools?</a:t>
            </a:r>
            <a:br>
              <a:rPr lang="en-IE" sz="4000" b="1" dirty="0">
                <a:solidFill>
                  <a:schemeClr val="tx2">
                    <a:lumMod val="75000"/>
                  </a:schemeClr>
                </a:solidFill>
              </a:rPr>
            </a:br>
            <a:endParaRPr lang="en-IE" sz="4000" dirty="0"/>
          </a:p>
        </p:txBody>
      </p:sp>
      <p:pic>
        <p:nvPicPr>
          <p:cNvPr id="13"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763688" y="5991448"/>
            <a:ext cx="5184576" cy="400110"/>
          </a:xfrm>
          <a:prstGeom prst="rect">
            <a:avLst/>
          </a:prstGeom>
          <a:noFill/>
        </p:spPr>
        <p:txBody>
          <a:bodyPr wrap="square" rtlCol="0">
            <a:spAutoFit/>
          </a:bodyPr>
          <a:lstStyle/>
          <a:p>
            <a:pPr algn="ctr"/>
            <a:r>
              <a:rPr lang="en-GB" sz="1000" dirty="0"/>
              <a:t>This project has received funding from the European Union’s Seventh Framework Programme</a:t>
            </a:r>
            <a:r>
              <a:rPr lang="fr-FR" sz="1000" dirty="0"/>
              <a:t> </a:t>
            </a:r>
            <a:r>
              <a:rPr lang="en-GB" sz="1000" dirty="0"/>
              <a:t>for research, technological development and demonstration under grant agreement No </a:t>
            </a:r>
            <a:r>
              <a:rPr lang="en-US" sz="1000" dirty="0"/>
              <a:t>643330</a:t>
            </a:r>
            <a:endParaRPr lang="fr-FR" sz="1000" dirty="0"/>
          </a:p>
        </p:txBody>
      </p:sp>
      <p:pic>
        <p:nvPicPr>
          <p:cNvPr id="95235" name="Picture 3"/>
          <p:cNvPicPr>
            <a:picLocks noChangeAspect="1" noChangeArrowheads="1"/>
          </p:cNvPicPr>
          <p:nvPr/>
        </p:nvPicPr>
        <p:blipFill>
          <a:blip r:embed="rId6" cstate="print"/>
          <a:srcRect/>
          <a:stretch>
            <a:fillRect/>
          </a:stretch>
        </p:blipFill>
        <p:spPr bwMode="auto">
          <a:xfrm>
            <a:off x="5181600" y="1676400"/>
            <a:ext cx="1676400" cy="366712"/>
          </a:xfrm>
          <a:prstGeom prst="rect">
            <a:avLst/>
          </a:prstGeom>
          <a:noFill/>
          <a:ln w="9525">
            <a:noFill/>
            <a:miter lim="800000"/>
            <a:headEnd/>
            <a:tailEnd/>
          </a:ln>
        </p:spPr>
      </p:pic>
      <p:pic>
        <p:nvPicPr>
          <p:cNvPr id="95237" name="Picture 5"/>
          <p:cNvPicPr>
            <a:picLocks noChangeAspect="1" noChangeArrowheads="1"/>
          </p:cNvPicPr>
          <p:nvPr/>
        </p:nvPicPr>
        <p:blipFill>
          <a:blip r:embed="rId7" cstate="print"/>
          <a:srcRect/>
          <a:stretch>
            <a:fillRect/>
          </a:stretch>
        </p:blipFill>
        <p:spPr bwMode="auto">
          <a:xfrm>
            <a:off x="3600450" y="2133600"/>
            <a:ext cx="1885950" cy="304800"/>
          </a:xfrm>
          <a:prstGeom prst="rect">
            <a:avLst/>
          </a:prstGeom>
          <a:noFill/>
          <a:ln w="9525">
            <a:noFill/>
            <a:miter lim="800000"/>
            <a:headEnd/>
            <a:tailEnd/>
          </a:ln>
        </p:spPr>
      </p:pic>
      <p:pic>
        <p:nvPicPr>
          <p:cNvPr id="95238" name="Picture 6"/>
          <p:cNvPicPr>
            <a:picLocks noChangeAspect="1" noChangeArrowheads="1"/>
          </p:cNvPicPr>
          <p:nvPr/>
        </p:nvPicPr>
        <p:blipFill>
          <a:blip r:embed="rId8" cstate="print"/>
          <a:srcRect/>
          <a:stretch>
            <a:fillRect/>
          </a:stretch>
        </p:blipFill>
        <p:spPr bwMode="auto">
          <a:xfrm>
            <a:off x="6096000" y="1981200"/>
            <a:ext cx="914400" cy="990600"/>
          </a:xfrm>
          <a:prstGeom prst="rect">
            <a:avLst/>
          </a:prstGeom>
          <a:noFill/>
          <a:ln w="9525">
            <a:noFill/>
            <a:miter lim="800000"/>
            <a:headEnd/>
            <a:tailEnd/>
          </a:ln>
        </p:spPr>
      </p:pic>
      <p:pic>
        <p:nvPicPr>
          <p:cNvPr id="95239" name="Picture 7"/>
          <p:cNvPicPr>
            <a:picLocks noChangeAspect="1" noChangeArrowheads="1"/>
          </p:cNvPicPr>
          <p:nvPr/>
        </p:nvPicPr>
        <p:blipFill>
          <a:blip r:embed="rId9" cstate="print"/>
          <a:srcRect/>
          <a:stretch>
            <a:fillRect/>
          </a:stretch>
        </p:blipFill>
        <p:spPr bwMode="auto">
          <a:xfrm>
            <a:off x="6810375" y="2971800"/>
            <a:ext cx="1647825" cy="314325"/>
          </a:xfrm>
          <a:prstGeom prst="rect">
            <a:avLst/>
          </a:prstGeom>
          <a:noFill/>
          <a:ln w="9525">
            <a:noFill/>
            <a:miter lim="800000"/>
            <a:headEnd/>
            <a:tailEnd/>
          </a:ln>
        </p:spPr>
      </p:pic>
      <p:pic>
        <p:nvPicPr>
          <p:cNvPr id="95240" name="Picture 8"/>
          <p:cNvPicPr>
            <a:picLocks noChangeAspect="1" noChangeArrowheads="1"/>
          </p:cNvPicPr>
          <p:nvPr/>
        </p:nvPicPr>
        <p:blipFill>
          <a:blip r:embed="rId10" cstate="print"/>
          <a:srcRect/>
          <a:stretch>
            <a:fillRect/>
          </a:stretch>
        </p:blipFill>
        <p:spPr bwMode="auto">
          <a:xfrm>
            <a:off x="7805738" y="3505200"/>
            <a:ext cx="1185862" cy="214313"/>
          </a:xfrm>
          <a:prstGeom prst="rect">
            <a:avLst/>
          </a:prstGeom>
          <a:noFill/>
          <a:ln w="9525">
            <a:noFill/>
            <a:miter lim="800000"/>
            <a:headEnd/>
            <a:tailEnd/>
          </a:ln>
        </p:spPr>
      </p:pic>
      <p:pic>
        <p:nvPicPr>
          <p:cNvPr id="95241" name="Picture 9"/>
          <p:cNvPicPr>
            <a:picLocks noChangeAspect="1" noChangeArrowheads="1"/>
          </p:cNvPicPr>
          <p:nvPr/>
        </p:nvPicPr>
        <p:blipFill>
          <a:blip r:embed="rId11" cstate="print"/>
          <a:srcRect/>
          <a:stretch>
            <a:fillRect/>
          </a:stretch>
        </p:blipFill>
        <p:spPr bwMode="auto">
          <a:xfrm>
            <a:off x="7543800" y="3810001"/>
            <a:ext cx="1524000" cy="304800"/>
          </a:xfrm>
          <a:prstGeom prst="rect">
            <a:avLst/>
          </a:prstGeom>
          <a:noFill/>
          <a:ln w="9525">
            <a:noFill/>
            <a:miter lim="800000"/>
            <a:headEnd/>
            <a:tailEnd/>
          </a:ln>
        </p:spPr>
      </p:pic>
      <p:pic>
        <p:nvPicPr>
          <p:cNvPr id="95242" name="Picture 10"/>
          <p:cNvPicPr>
            <a:picLocks noChangeAspect="1" noChangeArrowheads="1"/>
          </p:cNvPicPr>
          <p:nvPr/>
        </p:nvPicPr>
        <p:blipFill>
          <a:blip r:embed="rId12" cstate="print"/>
          <a:srcRect/>
          <a:stretch>
            <a:fillRect/>
          </a:stretch>
        </p:blipFill>
        <p:spPr bwMode="auto">
          <a:xfrm>
            <a:off x="5181601" y="4343400"/>
            <a:ext cx="2133600" cy="228600"/>
          </a:xfrm>
          <a:prstGeom prst="rect">
            <a:avLst/>
          </a:prstGeom>
          <a:noFill/>
          <a:ln w="9525">
            <a:noFill/>
            <a:miter lim="800000"/>
            <a:headEnd/>
            <a:tailEnd/>
          </a:ln>
        </p:spPr>
      </p:pic>
      <p:pic>
        <p:nvPicPr>
          <p:cNvPr id="95243" name="Picture 11"/>
          <p:cNvPicPr>
            <a:picLocks noChangeAspect="1" noChangeArrowheads="1"/>
          </p:cNvPicPr>
          <p:nvPr/>
        </p:nvPicPr>
        <p:blipFill>
          <a:blip r:embed="rId13" cstate="print"/>
          <a:srcRect/>
          <a:stretch>
            <a:fillRect/>
          </a:stretch>
        </p:blipFill>
        <p:spPr bwMode="auto">
          <a:xfrm>
            <a:off x="6172200" y="4791075"/>
            <a:ext cx="1947862" cy="238125"/>
          </a:xfrm>
          <a:prstGeom prst="rect">
            <a:avLst/>
          </a:prstGeom>
          <a:noFill/>
          <a:ln w="9525">
            <a:noFill/>
            <a:miter lim="800000"/>
            <a:headEnd/>
            <a:tailEnd/>
          </a:ln>
        </p:spPr>
      </p:pic>
    </p:spTree>
    <p:extLst>
      <p:ext uri="{BB962C8B-B14F-4D97-AF65-F5344CB8AC3E}">
        <p14:creationId xmlns:p14="http://schemas.microsoft.com/office/powerpoint/2010/main" val="30833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http://euraxess.ee/app/themes/eux/images/og/euraxess-ee_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cxnSp>
        <p:nvCxnSpPr>
          <p:cNvPr id="4" name="Straight Connector 3"/>
          <p:cNvCxnSpPr/>
          <p:nvPr/>
        </p:nvCxnSpPr>
        <p:spPr>
          <a:xfrm>
            <a:off x="463609" y="1593130"/>
            <a:ext cx="8244834" cy="707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82321" y="1731523"/>
            <a:ext cx="8125252" cy="4462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320"/>
              </a:lnSpc>
              <a:spcBef>
                <a:spcPts val="0"/>
              </a:spcBef>
            </a:pPr>
            <a:endParaRPr lang="en-US" sz="3200" b="1" dirty="0">
              <a:solidFill>
                <a:schemeClr val="tx1">
                  <a:lumMod val="75000"/>
                  <a:lumOff val="25000"/>
                </a:schemeClr>
              </a:solidFill>
              <a:latin typeface="+mn-lt"/>
              <a:cs typeface="Arial"/>
            </a:endParaRPr>
          </a:p>
        </p:txBody>
      </p:sp>
      <p:sp>
        <p:nvSpPr>
          <p:cNvPr id="8" name="Title 7"/>
          <p:cNvSpPr>
            <a:spLocks noGrp="1"/>
          </p:cNvSpPr>
          <p:nvPr>
            <p:ph type="title"/>
          </p:nvPr>
        </p:nvSpPr>
        <p:spPr/>
        <p:txBody>
          <a:bodyPr>
            <a:noAutofit/>
          </a:bodyPr>
          <a:lstStyle/>
          <a:p>
            <a:br>
              <a:rPr lang="en-IE" sz="4000" b="1" dirty="0">
                <a:solidFill>
                  <a:schemeClr val="tx2">
                    <a:lumMod val="75000"/>
                  </a:schemeClr>
                </a:solidFill>
              </a:rPr>
            </a:br>
            <a:br>
              <a:rPr lang="en-IE" sz="4000" b="1" dirty="0">
                <a:solidFill>
                  <a:schemeClr val="tx2">
                    <a:lumMod val="75000"/>
                  </a:schemeClr>
                </a:solidFill>
              </a:rPr>
            </a:br>
            <a:r>
              <a:rPr lang="en-IE" sz="3200" b="1" dirty="0">
                <a:solidFill>
                  <a:schemeClr val="tx2">
                    <a:lumMod val="75000"/>
                  </a:schemeClr>
                </a:solidFill>
              </a:rPr>
              <a:t>Where Are They?</a:t>
            </a:r>
            <a:br>
              <a:rPr lang="en-IE" sz="4000" b="1" dirty="0">
                <a:solidFill>
                  <a:schemeClr val="tx2">
                    <a:lumMod val="75000"/>
                  </a:schemeClr>
                </a:solidFill>
              </a:rPr>
            </a:br>
            <a:endParaRPr lang="en-IE" sz="4000" dirty="0"/>
          </a:p>
        </p:txBody>
      </p:sp>
      <p:pic>
        <p:nvPicPr>
          <p:cNvPr id="13"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763688" y="5991448"/>
            <a:ext cx="5184576" cy="400110"/>
          </a:xfrm>
          <a:prstGeom prst="rect">
            <a:avLst/>
          </a:prstGeom>
          <a:noFill/>
        </p:spPr>
        <p:txBody>
          <a:bodyPr wrap="square" rtlCol="0">
            <a:spAutoFit/>
          </a:bodyPr>
          <a:lstStyle/>
          <a:p>
            <a:pPr algn="ctr"/>
            <a:r>
              <a:rPr lang="en-GB" sz="1000" dirty="0"/>
              <a:t>This project has received funding from the European Union’s Seventh Framework Programme</a:t>
            </a:r>
            <a:r>
              <a:rPr lang="fr-FR" sz="1000" dirty="0"/>
              <a:t> </a:t>
            </a:r>
            <a:r>
              <a:rPr lang="en-GB" sz="1000" dirty="0"/>
              <a:t>for research, technological development and demonstration under grant agreement No </a:t>
            </a:r>
            <a:r>
              <a:rPr lang="en-US" sz="1000" dirty="0"/>
              <a:t>643330</a:t>
            </a:r>
            <a:endParaRPr lang="fr-FR" sz="1000" dirty="0"/>
          </a:p>
        </p:txBody>
      </p:sp>
      <p:pic>
        <p:nvPicPr>
          <p:cNvPr id="1026" name="Picture 2"/>
          <p:cNvPicPr>
            <a:picLocks noGrp="1" noChangeAspect="1" noChangeArrowheads="1"/>
          </p:cNvPicPr>
          <p:nvPr>
            <p:ph idx="1"/>
          </p:nvPr>
        </p:nvPicPr>
        <p:blipFill>
          <a:blip r:embed="rId6" cstate="print"/>
          <a:srcRect/>
          <a:stretch>
            <a:fillRect/>
          </a:stretch>
        </p:blipFill>
        <p:spPr bwMode="auto">
          <a:xfrm>
            <a:off x="152400" y="1371600"/>
            <a:ext cx="8839200" cy="4525963"/>
          </a:xfrm>
          <a:prstGeom prst="rect">
            <a:avLst/>
          </a:prstGeom>
          <a:noFill/>
          <a:ln w="9525">
            <a:noFill/>
            <a:miter lim="800000"/>
            <a:headEnd/>
            <a:tailEnd/>
          </a:ln>
        </p:spPr>
      </p:pic>
    </p:spTree>
    <p:extLst>
      <p:ext uri="{BB962C8B-B14F-4D97-AF65-F5344CB8AC3E}">
        <p14:creationId xmlns:p14="http://schemas.microsoft.com/office/powerpoint/2010/main" val="30833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http://euraxess.ee/app/themes/eux/images/og/euraxess-ee_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9370" y="3789040"/>
            <a:ext cx="1838325" cy="1838325"/>
          </a:xfrm>
          <a:prstGeom prst="rect">
            <a:avLst/>
          </a:prstGeom>
          <a:noFill/>
          <a:ln>
            <a:noFill/>
          </a:ln>
        </p:spPr>
      </p:pic>
      <p:cxnSp>
        <p:nvCxnSpPr>
          <p:cNvPr id="4" name="Straight Connector 3"/>
          <p:cNvCxnSpPr/>
          <p:nvPr/>
        </p:nvCxnSpPr>
        <p:spPr>
          <a:xfrm>
            <a:off x="463609" y="1593130"/>
            <a:ext cx="8244834" cy="707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82321" y="1731523"/>
            <a:ext cx="8125252" cy="4462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320"/>
              </a:lnSpc>
              <a:spcBef>
                <a:spcPts val="0"/>
              </a:spcBef>
            </a:pPr>
            <a:endParaRPr lang="en-US" sz="3200" b="1" dirty="0">
              <a:solidFill>
                <a:schemeClr val="tx1">
                  <a:lumMod val="75000"/>
                  <a:lumOff val="25000"/>
                </a:schemeClr>
              </a:solidFill>
              <a:latin typeface="+mn-lt"/>
              <a:cs typeface="Arial"/>
            </a:endParaRPr>
          </a:p>
        </p:txBody>
      </p:sp>
      <p:sp>
        <p:nvSpPr>
          <p:cNvPr id="8" name="Title 7"/>
          <p:cNvSpPr>
            <a:spLocks noGrp="1"/>
          </p:cNvSpPr>
          <p:nvPr>
            <p:ph type="title"/>
          </p:nvPr>
        </p:nvSpPr>
        <p:spPr>
          <a:xfrm>
            <a:off x="457200" y="274638"/>
            <a:ext cx="8229600" cy="563562"/>
          </a:xfrm>
        </p:spPr>
        <p:txBody>
          <a:bodyPr>
            <a:noAutofit/>
          </a:bodyPr>
          <a:lstStyle/>
          <a:p>
            <a:br>
              <a:rPr lang="en-IE" sz="4000" b="1" dirty="0">
                <a:solidFill>
                  <a:schemeClr val="tx2">
                    <a:lumMod val="75000"/>
                  </a:schemeClr>
                </a:solidFill>
              </a:rPr>
            </a:br>
            <a:r>
              <a:rPr lang="en-IE" sz="3200" b="1" dirty="0">
                <a:solidFill>
                  <a:schemeClr val="tx2">
                    <a:lumMod val="75000"/>
                  </a:schemeClr>
                </a:solidFill>
              </a:rPr>
              <a:t>Where Are They?</a:t>
            </a:r>
            <a:br>
              <a:rPr lang="en-IE" sz="4000" b="1" dirty="0">
                <a:solidFill>
                  <a:schemeClr val="tx2">
                    <a:lumMod val="75000"/>
                  </a:schemeClr>
                </a:solidFill>
              </a:rPr>
            </a:br>
            <a:endParaRPr lang="en-IE" sz="4000" dirty="0"/>
          </a:p>
        </p:txBody>
      </p:sp>
      <p:pic>
        <p:nvPicPr>
          <p:cNvPr id="13"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661" y="5975297"/>
            <a:ext cx="1183864" cy="7906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5589" y="5929004"/>
            <a:ext cx="1945900" cy="83699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763688" y="5991448"/>
            <a:ext cx="5184576" cy="400110"/>
          </a:xfrm>
          <a:prstGeom prst="rect">
            <a:avLst/>
          </a:prstGeom>
          <a:noFill/>
        </p:spPr>
        <p:txBody>
          <a:bodyPr wrap="square" rtlCol="0">
            <a:spAutoFit/>
          </a:bodyPr>
          <a:lstStyle/>
          <a:p>
            <a:pPr algn="ctr"/>
            <a:r>
              <a:rPr lang="en-GB" sz="1000" dirty="0"/>
              <a:t>This project has received funding from the European Union’s Seventh Framework Programme</a:t>
            </a:r>
            <a:r>
              <a:rPr lang="fr-FR" sz="1000" dirty="0"/>
              <a:t> </a:t>
            </a:r>
            <a:r>
              <a:rPr lang="en-GB" sz="1000" dirty="0"/>
              <a:t>for research, technological development and demonstration under grant agreement No </a:t>
            </a:r>
            <a:r>
              <a:rPr lang="en-US" sz="1000" dirty="0"/>
              <a:t>643330</a:t>
            </a:r>
            <a:endParaRPr lang="fr-FR" sz="1000" dirty="0"/>
          </a:p>
        </p:txBody>
      </p:sp>
      <p:pic>
        <p:nvPicPr>
          <p:cNvPr id="2050" name="Picture 2"/>
          <p:cNvPicPr>
            <a:picLocks noGrp="1" noChangeAspect="1" noChangeArrowheads="1"/>
          </p:cNvPicPr>
          <p:nvPr>
            <p:ph idx="1"/>
          </p:nvPr>
        </p:nvPicPr>
        <p:blipFill>
          <a:blip r:embed="rId6" cstate="print"/>
          <a:srcRect/>
          <a:stretch>
            <a:fillRect/>
          </a:stretch>
        </p:blipFill>
        <p:spPr bwMode="auto">
          <a:xfrm>
            <a:off x="1447800" y="914400"/>
            <a:ext cx="5791200" cy="4952999"/>
          </a:xfrm>
          <a:prstGeom prst="rect">
            <a:avLst/>
          </a:prstGeom>
          <a:noFill/>
          <a:ln w="9525">
            <a:noFill/>
            <a:miter lim="800000"/>
            <a:headEnd/>
            <a:tailEnd/>
          </a:ln>
        </p:spPr>
      </p:pic>
    </p:spTree>
    <p:extLst>
      <p:ext uri="{BB962C8B-B14F-4D97-AF65-F5344CB8AC3E}">
        <p14:creationId xmlns:p14="http://schemas.microsoft.com/office/powerpoint/2010/main" val="30833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853E2D982AA84CA9C81BE1BEA64D6E" ma:contentTypeVersion="11" ma:contentTypeDescription="Create a new document." ma:contentTypeScope="" ma:versionID="09cde446f07b8b2b817fdaeca4fc678d">
  <xsd:schema xmlns:xsd="http://www.w3.org/2001/XMLSchema" xmlns:xs="http://www.w3.org/2001/XMLSchema" xmlns:p="http://schemas.microsoft.com/office/2006/metadata/properties" xmlns:ns2="f00eac90-9263-4687-88de-28426618b069" targetNamespace="http://schemas.microsoft.com/office/2006/metadata/properties" ma:root="true" ma:fieldsID="8c41ffe04803a3b16ec2b07b36b99440" ns2:_="">
    <xsd:import namespace="f00eac90-9263-4687-88de-28426618b06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0eac90-9263-4687-88de-28426618b0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67E2B7-96AF-42E0-8E19-2E2F9628D561}"/>
</file>

<file path=customXml/itemProps2.xml><?xml version="1.0" encoding="utf-8"?>
<ds:datastoreItem xmlns:ds="http://schemas.openxmlformats.org/officeDocument/2006/customXml" ds:itemID="{67B5BEC3-7254-49DB-BA38-CF313122AF31}"/>
</file>

<file path=customXml/itemProps3.xml><?xml version="1.0" encoding="utf-8"?>
<ds:datastoreItem xmlns:ds="http://schemas.openxmlformats.org/officeDocument/2006/customXml" ds:itemID="{FC989FE0-CD9A-49AD-83AD-5D4376199169}"/>
</file>

<file path=docProps/app.xml><?xml version="1.0" encoding="utf-8"?>
<Properties xmlns="http://schemas.openxmlformats.org/officeDocument/2006/extended-properties" xmlns:vt="http://schemas.openxmlformats.org/officeDocument/2006/docPropsVTypes">
  <TotalTime>6382</TotalTime>
  <Words>3051</Words>
  <Application>Microsoft Office PowerPoint</Application>
  <PresentationFormat>On-screen Show (4:3)</PresentationFormat>
  <Paragraphs>392</Paragraphs>
  <Slides>52</Slides>
  <Notes>50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Cambria</vt:lpstr>
      <vt:lpstr>Courier New</vt:lpstr>
      <vt:lpstr>Office Theme</vt:lpstr>
      <vt:lpstr>PowerPoint Presentation</vt:lpstr>
      <vt:lpstr>PowerPoint Presentation</vt:lpstr>
      <vt:lpstr>PowerPoint Presentation</vt:lpstr>
      <vt:lpstr>PowerPoint Presentation</vt:lpstr>
      <vt:lpstr>PowerPoint Presentation</vt:lpstr>
      <vt:lpstr>Focus on Practicalities</vt:lpstr>
      <vt:lpstr>  How Many Tools? </vt:lpstr>
      <vt:lpstr>  Where Are They? </vt:lpstr>
      <vt:lpstr> Where Are They? </vt:lpstr>
      <vt:lpstr>Sequential Steps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Line Oksnes</cp:lastModifiedBy>
  <cp:revision>402</cp:revision>
  <dcterms:created xsi:type="dcterms:W3CDTF">2016-03-15T21:08:39Z</dcterms:created>
  <dcterms:modified xsi:type="dcterms:W3CDTF">2022-03-11T14:01:25Z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484126-3486-41a9-802e-7f1e2277276c_Enabled">
    <vt:lpwstr>true</vt:lpwstr>
  </property>
  <property fmtid="{D5CDD505-2E9C-101B-9397-08002B2CF9AE}" pid="3" name="MSIP_Label_d0484126-3486-41a9-802e-7f1e2277276c_SetDate">
    <vt:lpwstr>2022-03-11T14:01:02Z</vt:lpwstr>
  </property>
  <property fmtid="{D5CDD505-2E9C-101B-9397-08002B2CF9AE}" pid="4" name="MSIP_Label_d0484126-3486-41a9-802e-7f1e2277276c_Method">
    <vt:lpwstr>Standard</vt:lpwstr>
  </property>
  <property fmtid="{D5CDD505-2E9C-101B-9397-08002B2CF9AE}" pid="5" name="MSIP_Label_d0484126-3486-41a9-802e-7f1e2277276c_Name">
    <vt:lpwstr>d0484126-3486-41a9-802e-7f1e2277276c</vt:lpwstr>
  </property>
  <property fmtid="{D5CDD505-2E9C-101B-9397-08002B2CF9AE}" pid="6" name="MSIP_Label_d0484126-3486-41a9-802e-7f1e2277276c_SiteId">
    <vt:lpwstr>eec01f8e-737f-43e3-9ed5-f8a59913bd82</vt:lpwstr>
  </property>
  <property fmtid="{D5CDD505-2E9C-101B-9397-08002B2CF9AE}" pid="7" name="MSIP_Label_d0484126-3486-41a9-802e-7f1e2277276c_ActionId">
    <vt:lpwstr>c08e6d30-934e-4b74-a4bb-9477e7936c6f</vt:lpwstr>
  </property>
  <property fmtid="{D5CDD505-2E9C-101B-9397-08002B2CF9AE}" pid="8" name="MSIP_Label_d0484126-3486-41a9-802e-7f1e2277276c_ContentBits">
    <vt:lpwstr>0</vt:lpwstr>
  </property>
  <property fmtid="{D5CDD505-2E9C-101B-9397-08002B2CF9AE}" pid="9" name="ContentTypeId">
    <vt:lpwstr>0x01010079853E2D982AA84CA9C81BE1BEA64D6E</vt:lpwstr>
  </property>
</Properties>
</file>