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Lst>
  <p:notesMasterIdLst>
    <p:notesMasterId r:id="rId55"/>
  </p:notesMasterIdLst>
  <p:handoutMasterIdLst>
    <p:handoutMasterId r:id="rId56"/>
  </p:handoutMasterIdLst>
  <p:sldIdLst>
    <p:sldId id="1725" r:id="rId2"/>
    <p:sldId id="1726" r:id="rId3"/>
    <p:sldId id="1727" r:id="rId4"/>
    <p:sldId id="1779" r:id="rId5"/>
    <p:sldId id="1782" r:id="rId6"/>
    <p:sldId id="1781" r:id="rId7"/>
    <p:sldId id="1765" r:id="rId8"/>
    <p:sldId id="1766" r:id="rId9"/>
    <p:sldId id="1767" r:id="rId10"/>
    <p:sldId id="1776" r:id="rId11"/>
    <p:sldId id="1768" r:id="rId12"/>
    <p:sldId id="1777" r:id="rId13"/>
    <p:sldId id="1769" r:id="rId14"/>
    <p:sldId id="1770" r:id="rId15"/>
    <p:sldId id="1771" r:id="rId16"/>
    <p:sldId id="1772" r:id="rId17"/>
    <p:sldId id="1775" r:id="rId18"/>
    <p:sldId id="1774" r:id="rId19"/>
    <p:sldId id="1731" r:id="rId20"/>
    <p:sldId id="1732" r:id="rId21"/>
    <p:sldId id="1733" r:id="rId22"/>
    <p:sldId id="1734" r:id="rId23"/>
    <p:sldId id="1735" r:id="rId24"/>
    <p:sldId id="1778" r:id="rId25"/>
    <p:sldId id="1736" r:id="rId26"/>
    <p:sldId id="1737" r:id="rId27"/>
    <p:sldId id="1738" r:id="rId28"/>
    <p:sldId id="1739" r:id="rId29"/>
    <p:sldId id="1740" r:id="rId30"/>
    <p:sldId id="1741" r:id="rId31"/>
    <p:sldId id="1742" r:id="rId32"/>
    <p:sldId id="1743" r:id="rId33"/>
    <p:sldId id="1744" r:id="rId34"/>
    <p:sldId id="1745" r:id="rId35"/>
    <p:sldId id="1746" r:id="rId36"/>
    <p:sldId id="1747" r:id="rId37"/>
    <p:sldId id="1748" r:id="rId38"/>
    <p:sldId id="1749" r:id="rId39"/>
    <p:sldId id="1750" r:id="rId40"/>
    <p:sldId id="1752" r:id="rId41"/>
    <p:sldId id="1751" r:id="rId42"/>
    <p:sldId id="1753" r:id="rId43"/>
    <p:sldId id="1754" r:id="rId44"/>
    <p:sldId id="1755" r:id="rId45"/>
    <p:sldId id="1756" r:id="rId46"/>
    <p:sldId id="1757" r:id="rId47"/>
    <p:sldId id="1758" r:id="rId48"/>
    <p:sldId id="1759" r:id="rId49"/>
    <p:sldId id="1760" r:id="rId50"/>
    <p:sldId id="1761" r:id="rId51"/>
    <p:sldId id="1762" r:id="rId52"/>
    <p:sldId id="1763" r:id="rId53"/>
    <p:sldId id="1764" r:id="rId54"/>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7" userDrawn="1">
          <p15:clr>
            <a:srgbClr val="A4A3A4"/>
          </p15:clr>
        </p15:guide>
        <p15:guide id="2" pos="438" userDrawn="1">
          <p15:clr>
            <a:srgbClr val="A4A3A4"/>
          </p15:clr>
        </p15:guide>
        <p15:guide id="5" pos="4021" userDrawn="1">
          <p15:clr>
            <a:srgbClr val="A4A3A4"/>
          </p15:clr>
        </p15:guide>
        <p15:guide id="7" orient="horz" pos="95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n Sørensen Holst" initials="LSH" lastIdx="24" clrIdx="0">
    <p:extLst>
      <p:ext uri="{19B8F6BF-5375-455C-9EA6-DF929625EA0E}">
        <p15:presenceInfo xmlns:p15="http://schemas.microsoft.com/office/powerpoint/2012/main" userId="S::linn.Holst@Ipsos.com::44f4c0b1-3b86-4f65-8ca2-53c331d392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81"/>
    <a:srgbClr val="4E5DA7"/>
    <a:srgbClr val="FAFAF8"/>
    <a:srgbClr val="D4DADC"/>
    <a:srgbClr val="00A5AA"/>
    <a:srgbClr val="DE5523"/>
    <a:srgbClr val="3D80BE"/>
    <a:srgbClr val="007434"/>
    <a:srgbClr val="D4ECBA"/>
    <a:srgbClr val="011E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192" autoAdjust="0"/>
    <p:restoredTop sz="96374" autoAdjust="0"/>
  </p:normalViewPr>
  <p:slideViewPr>
    <p:cSldViewPr snapToGrid="0">
      <p:cViewPr varScale="1">
        <p:scale>
          <a:sx n="85" d="100"/>
          <a:sy n="85" d="100"/>
        </p:scale>
        <p:origin x="90" y="1128"/>
      </p:cViewPr>
      <p:guideLst>
        <p:guide orient="horz" pos="3317"/>
        <p:guide pos="438"/>
        <p:guide pos="4021"/>
        <p:guide orient="horz" pos="95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93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8-18T12:02:50.509" idx="14">
    <p:pos x="6853" y="3708"/>
    <p:text>Kan godt ha med Ipsos logo på disse sidene også.</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11BF5F-9B5E-4A61-B321-72E32560B239}"/>
              </a:ext>
            </a:extLst>
          </p:cNvPr>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C366C2-4D01-4962-8E2D-2437E4EA14FF}"/>
              </a:ext>
            </a:extLst>
          </p:cNvPr>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96671CBD-7626-4544-AC78-4681521E4F54}" type="datetimeFigureOut">
              <a:rPr lang="en-US" smtClean="0"/>
              <a:t>8/18/2019</a:t>
            </a:fld>
            <a:endParaRPr lang="en-US"/>
          </a:p>
        </p:txBody>
      </p:sp>
      <p:sp>
        <p:nvSpPr>
          <p:cNvPr id="4" name="Footer Placeholder 3">
            <a:extLst>
              <a:ext uri="{FF2B5EF4-FFF2-40B4-BE49-F238E27FC236}">
                <a16:creationId xmlns:a16="http://schemas.microsoft.com/office/drawing/2014/main" id="{D774447E-66D8-4460-8CDC-A8FF59139F28}"/>
              </a:ext>
            </a:extLst>
          </p:cNvPr>
          <p:cNvSpPr>
            <a:spLocks noGrp="1"/>
          </p:cNvSpPr>
          <p:nvPr>
            <p:ph type="ftr" sz="quarter" idx="2"/>
          </p:nvPr>
        </p:nvSpPr>
        <p:spPr>
          <a:xfrm>
            <a:off x="0" y="9377317"/>
            <a:ext cx="2945659" cy="49534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1F16CF-0E4D-4F18-8F70-F47538C5D5D9}"/>
              </a:ext>
            </a:extLst>
          </p:cNvPr>
          <p:cNvSpPr>
            <a:spLocks noGrp="1"/>
          </p:cNvSpPr>
          <p:nvPr>
            <p:ph type="sldNum" sz="quarter" idx="3"/>
          </p:nvPr>
        </p:nvSpPr>
        <p:spPr>
          <a:xfrm>
            <a:off x="3850443" y="9377317"/>
            <a:ext cx="2945659" cy="495347"/>
          </a:xfrm>
          <a:prstGeom prst="rect">
            <a:avLst/>
          </a:prstGeom>
        </p:spPr>
        <p:txBody>
          <a:bodyPr vert="horz" lIns="91440" tIns="45720" rIns="91440" bIns="45720" rtlCol="0" anchor="b"/>
          <a:lstStyle>
            <a:lvl1pPr algn="r">
              <a:defRPr sz="1200"/>
            </a:lvl1pPr>
          </a:lstStyle>
          <a:p>
            <a:fld id="{0EB4826C-8D82-4FD7-BD7D-5A4EF20F622A}" type="slidenum">
              <a:rPr lang="en-US" smtClean="0"/>
              <a:t>‹#›</a:t>
            </a:fld>
            <a:endParaRPr lang="en-US"/>
          </a:p>
        </p:txBody>
      </p:sp>
    </p:spTree>
    <p:extLst>
      <p:ext uri="{BB962C8B-B14F-4D97-AF65-F5344CB8AC3E}">
        <p14:creationId xmlns:p14="http://schemas.microsoft.com/office/powerpoint/2010/main" val="2800618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CD86A379-011A-44FD-8283-9052D334678E}" type="datetimeFigureOut">
              <a:rPr lang="en-US" smtClean="0"/>
              <a:t>8/18/2019</a:t>
            </a:fld>
            <a:endParaRPr lang="en-US"/>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351AF163-23AD-49DE-B979-37C9F2698D44}" type="slidenum">
              <a:rPr lang="en-US" smtClean="0"/>
              <a:t>‹#›</a:t>
            </a:fld>
            <a:endParaRPr lang="en-US"/>
          </a:p>
        </p:txBody>
      </p:sp>
    </p:spTree>
    <p:extLst>
      <p:ext uri="{BB962C8B-B14F-4D97-AF65-F5344CB8AC3E}">
        <p14:creationId xmlns:p14="http://schemas.microsoft.com/office/powerpoint/2010/main" val="4001968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024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10</a:t>
            </a:fld>
            <a:endParaRPr lang="en-GB"/>
          </a:p>
        </p:txBody>
      </p:sp>
    </p:spTree>
    <p:extLst>
      <p:ext uri="{BB962C8B-B14F-4D97-AF65-F5344CB8AC3E}">
        <p14:creationId xmlns:p14="http://schemas.microsoft.com/office/powerpoint/2010/main" val="2836478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11</a:t>
            </a:fld>
            <a:endParaRPr lang="en-GB"/>
          </a:p>
        </p:txBody>
      </p:sp>
    </p:spTree>
    <p:extLst>
      <p:ext uri="{BB962C8B-B14F-4D97-AF65-F5344CB8AC3E}">
        <p14:creationId xmlns:p14="http://schemas.microsoft.com/office/powerpoint/2010/main" val="315264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12</a:t>
            </a:fld>
            <a:endParaRPr lang="en-GB"/>
          </a:p>
        </p:txBody>
      </p:sp>
    </p:spTree>
    <p:extLst>
      <p:ext uri="{BB962C8B-B14F-4D97-AF65-F5344CB8AC3E}">
        <p14:creationId xmlns:p14="http://schemas.microsoft.com/office/powerpoint/2010/main" val="336414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13</a:t>
            </a:fld>
            <a:endParaRPr lang="en-GB"/>
          </a:p>
        </p:txBody>
      </p:sp>
    </p:spTree>
    <p:extLst>
      <p:ext uri="{BB962C8B-B14F-4D97-AF65-F5344CB8AC3E}">
        <p14:creationId xmlns:p14="http://schemas.microsoft.com/office/powerpoint/2010/main" val="3910126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14</a:t>
            </a:fld>
            <a:endParaRPr lang="en-GB"/>
          </a:p>
        </p:txBody>
      </p:sp>
    </p:spTree>
    <p:extLst>
      <p:ext uri="{BB962C8B-B14F-4D97-AF65-F5344CB8AC3E}">
        <p14:creationId xmlns:p14="http://schemas.microsoft.com/office/powerpoint/2010/main" val="1074211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15</a:t>
            </a:fld>
            <a:endParaRPr lang="en-GB"/>
          </a:p>
        </p:txBody>
      </p:sp>
    </p:spTree>
    <p:extLst>
      <p:ext uri="{BB962C8B-B14F-4D97-AF65-F5344CB8AC3E}">
        <p14:creationId xmlns:p14="http://schemas.microsoft.com/office/powerpoint/2010/main" val="4006053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16</a:t>
            </a:fld>
            <a:endParaRPr lang="en-GB"/>
          </a:p>
        </p:txBody>
      </p:sp>
    </p:spTree>
    <p:extLst>
      <p:ext uri="{BB962C8B-B14F-4D97-AF65-F5344CB8AC3E}">
        <p14:creationId xmlns:p14="http://schemas.microsoft.com/office/powerpoint/2010/main" val="3973403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17</a:t>
            </a:fld>
            <a:endParaRPr lang="en-GB"/>
          </a:p>
        </p:txBody>
      </p:sp>
    </p:spTree>
    <p:extLst>
      <p:ext uri="{BB962C8B-B14F-4D97-AF65-F5344CB8AC3E}">
        <p14:creationId xmlns:p14="http://schemas.microsoft.com/office/powerpoint/2010/main" val="490315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18</a:t>
            </a:fld>
            <a:endParaRPr lang="en-GB"/>
          </a:p>
        </p:txBody>
      </p:sp>
    </p:spTree>
    <p:extLst>
      <p:ext uri="{BB962C8B-B14F-4D97-AF65-F5344CB8AC3E}">
        <p14:creationId xmlns:p14="http://schemas.microsoft.com/office/powerpoint/2010/main" val="2131079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19</a:t>
            </a:fld>
            <a:endParaRPr lang="en-GB"/>
          </a:p>
        </p:txBody>
      </p:sp>
    </p:spTree>
    <p:extLst>
      <p:ext uri="{BB962C8B-B14F-4D97-AF65-F5344CB8AC3E}">
        <p14:creationId xmlns:p14="http://schemas.microsoft.com/office/powerpoint/2010/main" val="104942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0400" y="874713"/>
            <a:ext cx="7748588" cy="4359275"/>
          </a:xfrm>
        </p:spPr>
      </p:sp>
      <p:sp>
        <p:nvSpPr>
          <p:cNvPr id="3" name="Notes Placeholder 2"/>
          <p:cNvSpPr>
            <a:spLocks noGrp="1"/>
          </p:cNvSpPr>
          <p:nvPr>
            <p:ph type="body" idx="1"/>
          </p:nvPr>
        </p:nvSpPr>
        <p:spPr/>
        <p:txBody>
          <a:bodyPr/>
          <a:lstStyle/>
          <a:p>
            <a:pPr>
              <a:spcAft>
                <a:spcPts val="568"/>
              </a:spcAft>
            </a:pPr>
            <a:endParaRPr lang="en-US" dirty="0"/>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7BD41AF2-7DEF-4BF8-B0E0-84FD5DA08764}"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086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7903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7918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0821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8596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3581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720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6686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0513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28</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191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419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a:t>
            </a:fld>
            <a:endParaRPr lang="en-GB"/>
          </a:p>
        </p:txBody>
      </p:sp>
    </p:spTree>
    <p:extLst>
      <p:ext uri="{BB962C8B-B14F-4D97-AF65-F5344CB8AC3E}">
        <p14:creationId xmlns:p14="http://schemas.microsoft.com/office/powerpoint/2010/main" val="3990732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30</a:t>
            </a:fld>
            <a:endParaRPr lang="en-GB"/>
          </a:p>
        </p:txBody>
      </p:sp>
    </p:spTree>
    <p:extLst>
      <p:ext uri="{BB962C8B-B14F-4D97-AF65-F5344CB8AC3E}">
        <p14:creationId xmlns:p14="http://schemas.microsoft.com/office/powerpoint/2010/main" val="12913112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603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0926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3238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184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7428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36</a:t>
            </a:fld>
            <a:endParaRPr lang="en-GB"/>
          </a:p>
        </p:txBody>
      </p:sp>
    </p:spTree>
    <p:extLst>
      <p:ext uri="{BB962C8B-B14F-4D97-AF65-F5344CB8AC3E}">
        <p14:creationId xmlns:p14="http://schemas.microsoft.com/office/powerpoint/2010/main" val="40244603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296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38</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26524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2823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4</a:t>
            </a:fld>
            <a:endParaRPr lang="en-GB"/>
          </a:p>
        </p:txBody>
      </p:sp>
    </p:spTree>
    <p:extLst>
      <p:ext uri="{BB962C8B-B14F-4D97-AF65-F5344CB8AC3E}">
        <p14:creationId xmlns:p14="http://schemas.microsoft.com/office/powerpoint/2010/main" val="17650128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9510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41</a:t>
            </a:fld>
            <a:endParaRPr lang="en-GB"/>
          </a:p>
        </p:txBody>
      </p:sp>
    </p:spTree>
    <p:extLst>
      <p:ext uri="{BB962C8B-B14F-4D97-AF65-F5344CB8AC3E}">
        <p14:creationId xmlns:p14="http://schemas.microsoft.com/office/powerpoint/2010/main" val="3445929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0695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56002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666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4196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46</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2601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22060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48</a:t>
            </a:fld>
            <a:endParaRPr lang="en-GB"/>
          </a:p>
        </p:txBody>
      </p:sp>
    </p:spTree>
    <p:extLst>
      <p:ext uri="{BB962C8B-B14F-4D97-AF65-F5344CB8AC3E}">
        <p14:creationId xmlns:p14="http://schemas.microsoft.com/office/powerpoint/2010/main" val="39812404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6520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5</a:t>
            </a:fld>
            <a:endParaRPr lang="en-GB"/>
          </a:p>
        </p:txBody>
      </p:sp>
    </p:spTree>
    <p:extLst>
      <p:ext uri="{BB962C8B-B14F-4D97-AF65-F5344CB8AC3E}">
        <p14:creationId xmlns:p14="http://schemas.microsoft.com/office/powerpoint/2010/main" val="38110803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50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78174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51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17519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52</a:t>
            </a:fld>
            <a:endParaRPr lang="en-GB"/>
          </a:p>
        </p:txBody>
      </p:sp>
    </p:spTree>
    <p:extLst>
      <p:ext uri="{BB962C8B-B14F-4D97-AF65-F5344CB8AC3E}">
        <p14:creationId xmlns:p14="http://schemas.microsoft.com/office/powerpoint/2010/main" val="10868925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53</a:t>
            </a:fld>
            <a:endParaRPr lang="en-GB"/>
          </a:p>
        </p:txBody>
      </p:sp>
    </p:spTree>
    <p:extLst>
      <p:ext uri="{BB962C8B-B14F-4D97-AF65-F5344CB8AC3E}">
        <p14:creationId xmlns:p14="http://schemas.microsoft.com/office/powerpoint/2010/main" val="2123712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6</a:t>
            </a:fld>
            <a:endParaRPr lang="en-GB"/>
          </a:p>
        </p:txBody>
      </p:sp>
    </p:spTree>
    <p:extLst>
      <p:ext uri="{BB962C8B-B14F-4D97-AF65-F5344CB8AC3E}">
        <p14:creationId xmlns:p14="http://schemas.microsoft.com/office/powerpoint/2010/main" val="2109567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7</a:t>
            </a:fld>
            <a:endParaRPr lang="en-GB"/>
          </a:p>
        </p:txBody>
      </p:sp>
    </p:spTree>
    <p:extLst>
      <p:ext uri="{BB962C8B-B14F-4D97-AF65-F5344CB8AC3E}">
        <p14:creationId xmlns:p14="http://schemas.microsoft.com/office/powerpoint/2010/main" val="837852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8</a:t>
            </a:fld>
            <a:endParaRPr lang="en-GB"/>
          </a:p>
        </p:txBody>
      </p:sp>
    </p:spTree>
    <p:extLst>
      <p:ext uri="{BB962C8B-B14F-4D97-AF65-F5344CB8AC3E}">
        <p14:creationId xmlns:p14="http://schemas.microsoft.com/office/powerpoint/2010/main" val="4104270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9</a:t>
            </a:fld>
            <a:endParaRPr lang="en-GB"/>
          </a:p>
        </p:txBody>
      </p:sp>
    </p:spTree>
    <p:extLst>
      <p:ext uri="{BB962C8B-B14F-4D97-AF65-F5344CB8AC3E}">
        <p14:creationId xmlns:p14="http://schemas.microsoft.com/office/powerpoint/2010/main" val="3881827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615397"/>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57556" cy="590215"/>
          </a:xfrm>
        </p:spPr>
        <p:txBody>
          <a:bodyPr anchor="b">
            <a:no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Text Placeholder 6"/>
          <p:cNvSpPr>
            <a:spLocks noGrp="1"/>
          </p:cNvSpPr>
          <p:nvPr>
            <p:ph type="body" sz="quarter" idx="16" hasCustomPrompt="1"/>
          </p:nvPr>
        </p:nvSpPr>
        <p:spPr>
          <a:xfrm>
            <a:off x="299465" y="5620954"/>
            <a:ext cx="8957433" cy="424383"/>
          </a:xfrm>
        </p:spPr>
        <p:txBody>
          <a:bodyPr anchor="b">
            <a:normAutofit/>
          </a:bodyPr>
          <a:lstStyle>
            <a:lvl1pPr algn="l">
              <a:lnSpc>
                <a:spcPct val="95000"/>
              </a:lnSpc>
              <a:spcBef>
                <a:spcPts val="272"/>
              </a:spcBef>
              <a:defRPr sz="1333" cap="none" baseline="0">
                <a:solidFill>
                  <a:schemeClr val="bg2">
                    <a:lumMod val="50000"/>
                  </a:schemeClr>
                </a:solidFill>
              </a:defRPr>
            </a:lvl1pPr>
          </a:lstStyle>
          <a:p>
            <a:pPr lvl="0"/>
            <a:r>
              <a:rPr lang="en-US" dirty="0"/>
              <a:t>Question and Base</a:t>
            </a:r>
            <a:endParaRPr lang="en-GB" dirty="0"/>
          </a:p>
        </p:txBody>
      </p:sp>
    </p:spTree>
    <p:extLst>
      <p:ext uri="{BB962C8B-B14F-4D97-AF65-F5344CB8AC3E}">
        <p14:creationId xmlns:p14="http://schemas.microsoft.com/office/powerpoint/2010/main" val="185317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
        <p:nvSpPr>
          <p:cNvPr id="6" name="Picture Placeholder 5"/>
          <p:cNvSpPr>
            <a:spLocks noGrp="1"/>
          </p:cNvSpPr>
          <p:nvPr>
            <p:ph type="pic" sz="quarter" idx="15"/>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Tree>
    <p:extLst>
      <p:ext uri="{BB962C8B-B14F-4D97-AF65-F5344CB8AC3E}">
        <p14:creationId xmlns:p14="http://schemas.microsoft.com/office/powerpoint/2010/main" val="2441820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 wide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8584221" cy="6858000"/>
          </a:xfrm>
        </p:spPr>
        <p:txBody>
          <a:bodyPr/>
          <a:lstStyle/>
          <a:p>
            <a:r>
              <a:rPr lang="en-US"/>
              <a:t>Click icon to add picture</a:t>
            </a:r>
            <a:endParaRPr lang="en-GB"/>
          </a:p>
        </p:txBody>
      </p:sp>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Tree>
    <p:extLst>
      <p:ext uri="{BB962C8B-B14F-4D97-AF65-F5344CB8AC3E}">
        <p14:creationId xmlns:p14="http://schemas.microsoft.com/office/powerpoint/2010/main" val="1155544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1 -Wide image">
    <p:spTree>
      <p:nvGrpSpPr>
        <p:cNvPr id="1" name=""/>
        <p:cNvGrpSpPr/>
        <p:nvPr/>
      </p:nvGrpSpPr>
      <p:grpSpPr>
        <a:xfrm>
          <a:off x="0" y="0"/>
          <a:ext cx="0" cy="0"/>
          <a:chOff x="0" y="0"/>
          <a:chExt cx="0" cy="0"/>
        </a:xfrm>
      </p:grpSpPr>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4" name="Picture Placeholder 3"/>
          <p:cNvSpPr>
            <a:spLocks noGrp="1"/>
          </p:cNvSpPr>
          <p:nvPr>
            <p:ph type="pic" sz="quarter" idx="10"/>
          </p:nvPr>
        </p:nvSpPr>
        <p:spPr>
          <a:xfrm>
            <a:off x="0" y="0"/>
            <a:ext cx="8453717" cy="6858000"/>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288" h="5143500">
                <a:moveTo>
                  <a:pt x="0" y="0"/>
                </a:moveTo>
                <a:lnTo>
                  <a:pt x="4654924" y="0"/>
                </a:lnTo>
                <a:lnTo>
                  <a:pt x="6340288" y="5143500"/>
                </a:lnTo>
                <a:lnTo>
                  <a:pt x="0" y="5143500"/>
                </a:lnTo>
                <a:lnTo>
                  <a:pt x="0" y="0"/>
                </a:lnTo>
                <a:close/>
              </a:path>
            </a:pathLst>
          </a:custGeom>
        </p:spPr>
        <p:txBody>
          <a:bodyPr/>
          <a:lstStyle/>
          <a:p>
            <a:r>
              <a:rPr lang="en-US"/>
              <a:t>Click icon to add picture</a:t>
            </a:r>
            <a:endParaRPr lang="en-GB"/>
          </a:p>
        </p:txBody>
      </p:sp>
    </p:spTree>
    <p:extLst>
      <p:ext uri="{BB962C8B-B14F-4D97-AF65-F5344CB8AC3E}">
        <p14:creationId xmlns:p14="http://schemas.microsoft.com/office/powerpoint/2010/main" val="1039228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ub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001" y="2047037"/>
            <a:ext cx="4759348" cy="1356388"/>
          </a:xfrm>
        </p:spPr>
        <p:txBody>
          <a:bodyPr anchor="ctr"/>
          <a:lstStyle>
            <a:lvl1pPr>
              <a:defRPr sz="4933" baseline="0"/>
            </a:lvl1pPr>
          </a:lstStyle>
          <a:p>
            <a:r>
              <a:rPr lang="en-US" dirty="0"/>
              <a:t>Subject</a:t>
            </a:r>
            <a:br>
              <a:rPr lang="en-US" dirty="0"/>
            </a:br>
            <a:r>
              <a:rPr lang="en-US" dirty="0"/>
              <a:t>Title</a:t>
            </a:r>
          </a:p>
        </p:txBody>
      </p:sp>
      <p:sp>
        <p:nvSpPr>
          <p:cNvPr id="3" name="Subtitle 2"/>
          <p:cNvSpPr>
            <a:spLocks noGrp="1"/>
          </p:cNvSpPr>
          <p:nvPr>
            <p:ph type="subTitle" idx="1" hasCustomPrompt="1"/>
          </p:nvPr>
        </p:nvSpPr>
        <p:spPr>
          <a:xfrm>
            <a:off x="312001" y="3632697"/>
            <a:ext cx="4759348" cy="2422039"/>
          </a:xfrm>
        </p:spPr>
        <p:txBody>
          <a:bodyPr/>
          <a:lstStyle>
            <a:lvl1pPr marL="0" indent="0" algn="l">
              <a:buNone/>
              <a:defRPr baseline="0">
                <a:solidFill>
                  <a:schemeClr val="bg2"/>
                </a:solidFill>
              </a:defRPr>
            </a:lvl1pPr>
            <a:lvl2pPr marL="4320" indent="0" algn="l">
              <a:spcBef>
                <a:spcPts val="1088"/>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MORE COMPLETE TITLE</a:t>
            </a:r>
          </a:p>
          <a:p>
            <a:pPr lvl="1"/>
            <a:r>
              <a:rPr lang="en-US" dirty="0"/>
              <a:t>Body text: Lorem ipsum dolor sit amet, consectetuer adipiscing elit. Maecenas porttitor congue massa. </a:t>
            </a:r>
            <a:r>
              <a:rPr lang="en-US" dirty="0" err="1"/>
              <a:t>Fusce</a:t>
            </a:r>
            <a:r>
              <a:rPr lang="en-US" dirty="0"/>
              <a:t> </a:t>
            </a:r>
            <a:r>
              <a:rPr lang="en-US" dirty="0" err="1"/>
              <a:t>posuere</a:t>
            </a:r>
            <a:r>
              <a:rPr lang="en-US" dirty="0"/>
              <a:t>.</a:t>
            </a:r>
          </a:p>
          <a:p>
            <a:pPr lvl="1"/>
            <a:r>
              <a:rPr lang="en-US" dirty="0"/>
              <a:t>Pellentesque habitant morbi tristique senectus et netus et malesuada fames ac turpis egestas. Proin pharetra nonummy pede. Mauris et </a:t>
            </a:r>
            <a:r>
              <a:rPr lang="en-US" dirty="0" err="1"/>
              <a:t>orci</a:t>
            </a:r>
            <a:r>
              <a:rPr lang="en-US" dirty="0"/>
              <a:t>.</a:t>
            </a:r>
          </a:p>
        </p:txBody>
      </p:sp>
      <p:sp>
        <p:nvSpPr>
          <p:cNvPr id="20" name="Text Placeholder 19"/>
          <p:cNvSpPr>
            <a:spLocks noGrp="1"/>
          </p:cNvSpPr>
          <p:nvPr>
            <p:ph type="body" sz="quarter" idx="13" hasCustomPrompt="1"/>
          </p:nvPr>
        </p:nvSpPr>
        <p:spPr>
          <a:xfrm>
            <a:off x="312000" y="331097"/>
            <a:ext cx="4759347" cy="1563900"/>
          </a:xfrm>
        </p:spPr>
        <p:txBody>
          <a:bodyPr anchor="b">
            <a:normAutofit/>
          </a:bodyPr>
          <a:lstStyle>
            <a:lvl1pPr>
              <a:defRPr sz="2933" b="0" cap="none" baseline="0">
                <a:solidFill>
                  <a:schemeClr val="bg2"/>
                </a:solidFill>
              </a:defRPr>
            </a:lvl1pPr>
          </a:lstStyle>
          <a:p>
            <a:pPr lvl="0"/>
            <a:r>
              <a:rPr lang="en-US" dirty="0"/>
              <a:t>Related phrase</a:t>
            </a:r>
            <a:endParaRPr lang="en-GB" dirty="0"/>
          </a:p>
        </p:txBody>
      </p:sp>
      <p:sp>
        <p:nvSpPr>
          <p:cNvPr id="19" name="Oval 18"/>
          <p:cNvSpPr/>
          <p:nvPr/>
        </p:nvSpPr>
        <p:spPr>
          <a:xfrm>
            <a:off x="9554786" y="1230059"/>
            <a:ext cx="1441615" cy="144121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1" name="Oval 20"/>
          <p:cNvSpPr/>
          <p:nvPr/>
        </p:nvSpPr>
        <p:spPr>
          <a:xfrm>
            <a:off x="7180218" y="3983105"/>
            <a:ext cx="1846613" cy="18461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2" name="Oval 21"/>
          <p:cNvSpPr/>
          <p:nvPr/>
        </p:nvSpPr>
        <p:spPr>
          <a:xfrm>
            <a:off x="6994892" y="4130895"/>
            <a:ext cx="508411" cy="5082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4" name="Oval 23"/>
          <p:cNvSpPr/>
          <p:nvPr/>
        </p:nvSpPr>
        <p:spPr>
          <a:xfrm>
            <a:off x="10884946" y="1118638"/>
            <a:ext cx="222908" cy="2228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7" name="Picture Placeholder 6"/>
          <p:cNvSpPr>
            <a:spLocks noGrp="1"/>
          </p:cNvSpPr>
          <p:nvPr>
            <p:ph type="pic" sz="quarter" idx="14"/>
          </p:nvPr>
        </p:nvSpPr>
        <p:spPr>
          <a:xfrm>
            <a:off x="6856289" y="1079662"/>
            <a:ext cx="3972803" cy="3971708"/>
          </a:xfrm>
          <a:prstGeom prst="ellipse">
            <a:avLst/>
          </a:prstGeom>
          <a:ln w="38100">
            <a:solidFill>
              <a:schemeClr val="accent3"/>
            </a:solidFill>
          </a:ln>
        </p:spPr>
        <p:txBody>
          <a:bodyPr/>
          <a:lstStyle/>
          <a:p>
            <a:r>
              <a:rPr lang="en-US"/>
              <a:t>Click icon to add picture</a:t>
            </a:r>
            <a:endParaRPr lang="en-GB"/>
          </a:p>
        </p:txBody>
      </p:sp>
    </p:spTree>
    <p:extLst>
      <p:ext uri="{BB962C8B-B14F-4D97-AF65-F5344CB8AC3E}">
        <p14:creationId xmlns:p14="http://schemas.microsoft.com/office/powerpoint/2010/main" val="3853105438"/>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3584" y="4648361"/>
            <a:ext cx="5125005" cy="876140"/>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6724095" y="4648361"/>
            <a:ext cx="5125005" cy="876140"/>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3584" y="2441471"/>
            <a:ext cx="5125005" cy="2067189"/>
          </a:xfrm>
        </p:spPr>
        <p:txBody>
          <a:bodyPr>
            <a:normAutofit/>
          </a:bodyPr>
          <a:lstStyle>
            <a:lvl1pPr>
              <a:defRPr sz="1467">
                <a:solidFill>
                  <a:schemeClr val="bg2"/>
                </a:solidFill>
              </a:defRPr>
            </a:lvl1pPr>
          </a:lstStyle>
          <a:p>
            <a:r>
              <a:rPr lang="en-US"/>
              <a:t>Click icon to add picture</a:t>
            </a:r>
            <a:endParaRPr lang="en-GB"/>
          </a:p>
        </p:txBody>
      </p:sp>
      <p:sp>
        <p:nvSpPr>
          <p:cNvPr id="12" name="Picture Placeholder 6"/>
          <p:cNvSpPr>
            <a:spLocks noGrp="1"/>
          </p:cNvSpPr>
          <p:nvPr>
            <p:ph type="pic" sz="quarter" idx="17"/>
          </p:nvPr>
        </p:nvSpPr>
        <p:spPr>
          <a:xfrm>
            <a:off x="6724095" y="2441471"/>
            <a:ext cx="5125005" cy="2067189"/>
          </a:xfrm>
        </p:spPr>
        <p:txBody>
          <a:bodyPr>
            <a:normAutofit/>
          </a:bodyPr>
          <a:lstStyle>
            <a:lvl1pPr>
              <a:defRPr sz="1467">
                <a:solidFill>
                  <a:schemeClr val="bg2"/>
                </a:solidFill>
              </a:defRPr>
            </a:lvl1pPr>
          </a:lstStyle>
          <a:p>
            <a:r>
              <a:rPr lang="en-US"/>
              <a:t>Click icon to add picture</a:t>
            </a:r>
            <a:endParaRPr lang="en-GB" dirty="0"/>
          </a:p>
        </p:txBody>
      </p:sp>
      <p:sp>
        <p:nvSpPr>
          <p:cNvPr id="13" name="Text Placeholder 10"/>
          <p:cNvSpPr>
            <a:spLocks noGrp="1"/>
          </p:cNvSpPr>
          <p:nvPr>
            <p:ph type="body" sz="quarter" idx="18"/>
          </p:nvPr>
        </p:nvSpPr>
        <p:spPr>
          <a:xfrm>
            <a:off x="323584" y="1851258"/>
            <a:ext cx="5125005"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6724095" y="1851258"/>
            <a:ext cx="5125005"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1272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268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6044"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4400274"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6044"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2" name="Picture Placeholder 6"/>
          <p:cNvSpPr>
            <a:spLocks noGrp="1"/>
          </p:cNvSpPr>
          <p:nvPr>
            <p:ph type="pic" sz="quarter" idx="17"/>
          </p:nvPr>
        </p:nvSpPr>
        <p:spPr>
          <a:xfrm>
            <a:off x="4400274"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3" name="Text Placeholder 10"/>
          <p:cNvSpPr>
            <a:spLocks noGrp="1"/>
          </p:cNvSpPr>
          <p:nvPr>
            <p:ph type="body" sz="quarter" idx="18"/>
          </p:nvPr>
        </p:nvSpPr>
        <p:spPr>
          <a:xfrm>
            <a:off x="326044" y="1851258"/>
            <a:ext cx="3415485"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400274" y="1851258"/>
            <a:ext cx="3415485"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5" name="Text Placeholder 10"/>
          <p:cNvSpPr>
            <a:spLocks noGrp="1"/>
          </p:cNvSpPr>
          <p:nvPr>
            <p:ph type="body" sz="quarter" idx="20"/>
          </p:nvPr>
        </p:nvSpPr>
        <p:spPr>
          <a:xfrm>
            <a:off x="8401372"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6" name="Picture Placeholder 6"/>
          <p:cNvSpPr>
            <a:spLocks noGrp="1"/>
          </p:cNvSpPr>
          <p:nvPr>
            <p:ph type="pic" sz="quarter" idx="21"/>
          </p:nvPr>
        </p:nvSpPr>
        <p:spPr>
          <a:xfrm>
            <a:off x="8401372"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7" name="Text Placeholder 10"/>
          <p:cNvSpPr>
            <a:spLocks noGrp="1"/>
          </p:cNvSpPr>
          <p:nvPr>
            <p:ph type="body" sz="quarter" idx="22"/>
          </p:nvPr>
        </p:nvSpPr>
        <p:spPr>
          <a:xfrm>
            <a:off x="8401372" y="1851258"/>
            <a:ext cx="3415485"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50037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0" y="857958"/>
            <a:ext cx="8964213"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8203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13343"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3292448"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13343"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dirty="0"/>
          </a:p>
        </p:txBody>
      </p:sp>
      <p:sp>
        <p:nvSpPr>
          <p:cNvPr id="13" name="Text Placeholder 10"/>
          <p:cNvSpPr>
            <a:spLocks noGrp="1"/>
          </p:cNvSpPr>
          <p:nvPr>
            <p:ph type="body" sz="quarter" idx="18"/>
          </p:nvPr>
        </p:nvSpPr>
        <p:spPr>
          <a:xfrm>
            <a:off x="313343" y="1851258"/>
            <a:ext cx="2598440" cy="590213"/>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292448" y="1851258"/>
            <a:ext cx="2598440" cy="590213"/>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2" name="Picture Placeholder 6"/>
          <p:cNvSpPr>
            <a:spLocks noGrp="1"/>
          </p:cNvSpPr>
          <p:nvPr>
            <p:ph type="pic" sz="quarter" idx="17"/>
          </p:nvPr>
        </p:nvSpPr>
        <p:spPr>
          <a:xfrm>
            <a:off x="3292448"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dirty="0"/>
          </a:p>
        </p:txBody>
      </p:sp>
      <p:sp>
        <p:nvSpPr>
          <p:cNvPr id="15" name="Text Placeholder 10"/>
          <p:cNvSpPr>
            <a:spLocks noGrp="1"/>
          </p:cNvSpPr>
          <p:nvPr>
            <p:ph type="body" sz="quarter" idx="20"/>
          </p:nvPr>
        </p:nvSpPr>
        <p:spPr>
          <a:xfrm>
            <a:off x="6271553"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17" name="Text Placeholder 10"/>
          <p:cNvSpPr>
            <a:spLocks noGrp="1"/>
          </p:cNvSpPr>
          <p:nvPr>
            <p:ph type="body" sz="quarter" idx="22"/>
          </p:nvPr>
        </p:nvSpPr>
        <p:spPr>
          <a:xfrm>
            <a:off x="6271553" y="1851258"/>
            <a:ext cx="2598440" cy="590213"/>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6" name="Picture Placeholder 6"/>
          <p:cNvSpPr>
            <a:spLocks noGrp="1"/>
          </p:cNvSpPr>
          <p:nvPr>
            <p:ph type="pic" sz="quarter" idx="21"/>
          </p:nvPr>
        </p:nvSpPr>
        <p:spPr>
          <a:xfrm>
            <a:off x="6271553"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a:p>
        </p:txBody>
      </p:sp>
      <p:sp>
        <p:nvSpPr>
          <p:cNvPr id="18" name="Text Placeholder 10"/>
          <p:cNvSpPr>
            <a:spLocks noGrp="1"/>
          </p:cNvSpPr>
          <p:nvPr>
            <p:ph type="body" sz="quarter" idx="23"/>
          </p:nvPr>
        </p:nvSpPr>
        <p:spPr>
          <a:xfrm>
            <a:off x="9250660"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20" name="Text Placeholder 10"/>
          <p:cNvSpPr>
            <a:spLocks noGrp="1"/>
          </p:cNvSpPr>
          <p:nvPr>
            <p:ph type="body" sz="quarter" idx="25"/>
          </p:nvPr>
        </p:nvSpPr>
        <p:spPr>
          <a:xfrm>
            <a:off x="9250660" y="1851258"/>
            <a:ext cx="2598440" cy="590213"/>
          </a:xfrm>
          <a:solidFill>
            <a:schemeClr val="accent3"/>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9" name="Picture Placeholder 6"/>
          <p:cNvSpPr>
            <a:spLocks noGrp="1"/>
          </p:cNvSpPr>
          <p:nvPr>
            <p:ph type="pic" sz="quarter" idx="24"/>
          </p:nvPr>
        </p:nvSpPr>
        <p:spPr>
          <a:xfrm>
            <a:off x="9250660"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3639796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3583" y="1851258"/>
            <a:ext cx="5152463"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6683903" y="1851258"/>
            <a:ext cx="5165197"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0" name="Text Placeholder 9"/>
          <p:cNvSpPr>
            <a:spLocks noGrp="1"/>
          </p:cNvSpPr>
          <p:nvPr>
            <p:ph type="body" sz="quarter" idx="20"/>
          </p:nvPr>
        </p:nvSpPr>
        <p:spPr>
          <a:xfrm>
            <a:off x="323583" y="2668922"/>
            <a:ext cx="5152463"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9"/>
          <p:cNvSpPr>
            <a:spLocks noGrp="1"/>
          </p:cNvSpPr>
          <p:nvPr>
            <p:ph type="body" sz="quarter" idx="21"/>
          </p:nvPr>
        </p:nvSpPr>
        <p:spPr>
          <a:xfrm>
            <a:off x="6683903" y="2668922"/>
            <a:ext cx="5165197"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6"/>
          <p:cNvSpPr>
            <a:spLocks noGrp="1"/>
          </p:cNvSpPr>
          <p:nvPr>
            <p:ph type="body" sz="quarter" idx="16" hasCustomPrompt="1"/>
          </p:nvPr>
        </p:nvSpPr>
        <p:spPr>
          <a:xfrm>
            <a:off x="309836" y="5620954"/>
            <a:ext cx="8967721"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678567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3582" y="1851259"/>
            <a:ext cx="3538780"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340353" y="1851258"/>
            <a:ext cx="3538780"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8310317" y="1851259"/>
            <a:ext cx="3538780"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8" name="Text Placeholder 9"/>
          <p:cNvSpPr>
            <a:spLocks noGrp="1"/>
          </p:cNvSpPr>
          <p:nvPr>
            <p:ph type="body" sz="quarter" idx="23"/>
          </p:nvPr>
        </p:nvSpPr>
        <p:spPr>
          <a:xfrm>
            <a:off x="333824"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9"/>
          <p:cNvSpPr>
            <a:spLocks noGrp="1"/>
          </p:cNvSpPr>
          <p:nvPr>
            <p:ph type="body" sz="quarter" idx="21"/>
          </p:nvPr>
        </p:nvSpPr>
        <p:spPr>
          <a:xfrm>
            <a:off x="4340355"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9"/>
          <p:cNvSpPr>
            <a:spLocks noGrp="1"/>
          </p:cNvSpPr>
          <p:nvPr>
            <p:ph type="body" sz="quarter" idx="24"/>
          </p:nvPr>
        </p:nvSpPr>
        <p:spPr>
          <a:xfrm>
            <a:off x="8310319"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6"/>
          <p:cNvSpPr>
            <a:spLocks noGrp="1"/>
          </p:cNvSpPr>
          <p:nvPr>
            <p:ph type="body" sz="quarter" idx="16" hasCustomPrompt="1"/>
          </p:nvPr>
        </p:nvSpPr>
        <p:spPr>
          <a:xfrm>
            <a:off x="309836" y="5620954"/>
            <a:ext cx="10507021"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4201458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0493855"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0703" y="1851258"/>
            <a:ext cx="2549492"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302923" y="1851258"/>
            <a:ext cx="2549492"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6285143" y="1851258"/>
            <a:ext cx="2549492"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20" name="Text Placeholder 10"/>
          <p:cNvSpPr>
            <a:spLocks noGrp="1"/>
          </p:cNvSpPr>
          <p:nvPr>
            <p:ph type="body" sz="quarter" idx="25"/>
          </p:nvPr>
        </p:nvSpPr>
        <p:spPr>
          <a:xfrm>
            <a:off x="9267365" y="1851258"/>
            <a:ext cx="2549492" cy="590215"/>
          </a:xfrm>
          <a:solidFill>
            <a:schemeClr val="accent3"/>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21" name="Text Placeholder 9"/>
          <p:cNvSpPr>
            <a:spLocks noGrp="1"/>
          </p:cNvSpPr>
          <p:nvPr>
            <p:ph type="body" sz="quarter" idx="20"/>
          </p:nvPr>
        </p:nvSpPr>
        <p:spPr>
          <a:xfrm>
            <a:off x="32070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p:cNvSpPr>
            <a:spLocks noGrp="1"/>
          </p:cNvSpPr>
          <p:nvPr>
            <p:ph type="body" sz="quarter" idx="21"/>
          </p:nvPr>
        </p:nvSpPr>
        <p:spPr>
          <a:xfrm>
            <a:off x="330292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9"/>
          <p:cNvSpPr>
            <a:spLocks noGrp="1"/>
          </p:cNvSpPr>
          <p:nvPr>
            <p:ph type="body" sz="quarter" idx="26"/>
          </p:nvPr>
        </p:nvSpPr>
        <p:spPr>
          <a:xfrm>
            <a:off x="628514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9"/>
          <p:cNvSpPr>
            <a:spLocks noGrp="1"/>
          </p:cNvSpPr>
          <p:nvPr>
            <p:ph type="body" sz="quarter" idx="27"/>
          </p:nvPr>
        </p:nvSpPr>
        <p:spPr>
          <a:xfrm>
            <a:off x="9267365"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6"/>
          <p:cNvSpPr>
            <a:spLocks noGrp="1"/>
          </p:cNvSpPr>
          <p:nvPr>
            <p:ph type="body" sz="quarter" idx="16" hasCustomPrompt="1"/>
          </p:nvPr>
        </p:nvSpPr>
        <p:spPr>
          <a:xfrm>
            <a:off x="320703" y="5620954"/>
            <a:ext cx="8956852"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374032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O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30201" y="1851257"/>
            <a:ext cx="10493855" cy="35240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52665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obil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rot="420000">
            <a:off x="8640323" y="2157938"/>
            <a:ext cx="2020453" cy="3268431"/>
          </a:xfrm>
        </p:spPr>
        <p:txBody>
          <a:bodyPr/>
          <a:lstStyle/>
          <a:p>
            <a:r>
              <a:rPr lang="en-US"/>
              <a:t>Click icon to add picture</a:t>
            </a:r>
            <a:endParaRPr lang="en-GB" dirty="0"/>
          </a:p>
        </p:txBody>
      </p:sp>
    </p:spTree>
    <p:extLst>
      <p:ext uri="{BB962C8B-B14F-4D97-AF65-F5344CB8AC3E}">
        <p14:creationId xmlns:p14="http://schemas.microsoft.com/office/powerpoint/2010/main" val="2786848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Picture Section Header">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3" y="0"/>
            <a:ext cx="12191999" cy="6858000"/>
          </a:xfrm>
          <a:effectLst/>
        </p:spPr>
        <p:txBody>
          <a:bodyPr/>
          <a:lstStyle>
            <a:lvl1pPr>
              <a:defRPr baseline="0"/>
            </a:lvl1pPr>
          </a:lstStyle>
          <a:p>
            <a:br>
              <a:rPr lang="en-GB" dirty="0"/>
            </a:br>
            <a:r>
              <a:rPr lang="en-GB" dirty="0"/>
              <a:t>     Copy Desired Image, Select this placeholder, Paste &amp; Then “Send to back”</a:t>
            </a:r>
          </a:p>
        </p:txBody>
      </p:sp>
      <p:sp>
        <p:nvSpPr>
          <p:cNvPr id="2" name="Title 1"/>
          <p:cNvSpPr>
            <a:spLocks noGrp="1"/>
          </p:cNvSpPr>
          <p:nvPr>
            <p:ph type="title" hasCustomPrompt="1"/>
          </p:nvPr>
        </p:nvSpPr>
        <p:spPr>
          <a:xfrm>
            <a:off x="752125" y="3305915"/>
            <a:ext cx="9457547" cy="1312347"/>
          </a:xfrm>
          <a:effectLst>
            <a:outerShdw blurRad="825500" algn="ctr" rotWithShape="0">
              <a:prstClr val="black">
                <a:alpha val="20000"/>
              </a:prstClr>
            </a:outerShdw>
          </a:effectLst>
        </p:spPr>
        <p:txBody>
          <a:bodyPr anchor="t"/>
          <a:lstStyle>
            <a:lvl1pPr>
              <a:lnSpc>
                <a:spcPct val="80000"/>
              </a:lnSpc>
              <a:spcBef>
                <a:spcPts val="1088"/>
              </a:spcBef>
              <a:defRPr sz="10400" cap="all" baseline="0">
                <a:solidFill>
                  <a:schemeClr val="bg1"/>
                </a:solidFill>
              </a:defRPr>
            </a:lvl1pPr>
          </a:lstStyle>
          <a:p>
            <a:r>
              <a:rPr lang="en-US" dirty="0"/>
              <a:t>DOLOR SIT</a:t>
            </a:r>
            <a:endParaRPr lang="en-GB" dirty="0"/>
          </a:p>
        </p:txBody>
      </p:sp>
      <p:sp>
        <p:nvSpPr>
          <p:cNvPr id="7" name="Text Placeholder 6"/>
          <p:cNvSpPr>
            <a:spLocks noGrp="1"/>
          </p:cNvSpPr>
          <p:nvPr>
            <p:ph type="body" sz="quarter" idx="13" hasCustomPrompt="1"/>
          </p:nvPr>
        </p:nvSpPr>
        <p:spPr>
          <a:xfrm>
            <a:off x="837697" y="2476735"/>
            <a:ext cx="8044963" cy="829179"/>
          </a:xfrm>
        </p:spPr>
        <p:txBody>
          <a:bodyPr anchor="b">
            <a:normAutofit/>
          </a:bodyPr>
          <a:lstStyle>
            <a:lvl1pPr>
              <a:spcBef>
                <a:spcPts val="1632"/>
              </a:spcBef>
              <a:defRPr sz="3600" b="0" cap="none" baseline="0">
                <a:solidFill>
                  <a:schemeClr val="bg1"/>
                </a:solidFill>
                <a:effectLst>
                  <a:outerShdw blurRad="228600" algn="ctr" rotWithShape="0">
                    <a:prstClr val="black">
                      <a:alpha val="40000"/>
                    </a:prstClr>
                  </a:outerShdw>
                </a:effectLst>
              </a:defRPr>
            </a:lvl1pPr>
          </a:lstStyle>
          <a:p>
            <a:pPr lvl="0"/>
            <a:r>
              <a:rPr lang="en-US" dirty="0"/>
              <a:t>Lorem Ipsum</a:t>
            </a:r>
            <a:endParaRPr lang="en-GB" dirty="0"/>
          </a:p>
        </p:txBody>
      </p:sp>
      <p:sp>
        <p:nvSpPr>
          <p:cNvPr id="4" name="Footer Placeholder 3"/>
          <p:cNvSpPr>
            <a:spLocks noGrp="1"/>
          </p:cNvSpPr>
          <p:nvPr>
            <p:ph type="ftr" sz="quarter" idx="16"/>
          </p:nvPr>
        </p:nvSpPr>
        <p:spPr>
          <a:xfrm>
            <a:off x="819166" y="6200607"/>
            <a:ext cx="6602617" cy="346923"/>
          </a:xfrm>
          <a:prstGeom prst="rect">
            <a:avLst/>
          </a:prstGeom>
        </p:spPr>
        <p:txBody>
          <a:bodyPr vert="horz" lIns="0" tIns="0" rIns="0" bIns="0" rtlCol="0" anchor="b"/>
          <a:lstStyle>
            <a:lvl1pPr>
              <a:defRPr lang="en-GB" sz="1067" smtClean="0">
                <a:solidFill>
                  <a:schemeClr val="bg1"/>
                </a:solidFill>
              </a:defRPr>
            </a:lvl1pPr>
          </a:lstStyle>
          <a:p>
            <a:pPr>
              <a:lnSpc>
                <a:spcPct val="85000"/>
              </a:lnSpc>
              <a:spcBef>
                <a:spcPts val="272"/>
              </a:spcBef>
            </a:pPr>
            <a:r>
              <a:rPr lang="nb-NO"/>
              <a:t>© 2015 Ipsos. </a:t>
            </a:r>
            <a:endParaRPr lang="nb-NO" dirty="0"/>
          </a:p>
        </p:txBody>
      </p:sp>
      <p:sp>
        <p:nvSpPr>
          <p:cNvPr id="5" name="Slide Number Placeholder 4"/>
          <p:cNvSpPr>
            <a:spLocks noGrp="1"/>
          </p:cNvSpPr>
          <p:nvPr>
            <p:ph type="sldNum" sz="quarter" idx="17"/>
          </p:nvPr>
        </p:nvSpPr>
        <p:spPr>
          <a:xfrm>
            <a:off x="329750" y="6200607"/>
            <a:ext cx="509900" cy="346923"/>
          </a:xfrm>
          <a:prstGeom prst="rect">
            <a:avLst/>
          </a:prstGeom>
        </p:spPr>
        <p:txBody>
          <a:bodyPr vert="horz" lIns="0" tIns="0" rIns="0" bIns="0" rtlCol="0" anchor="b"/>
          <a:lstStyle>
            <a:lvl1pPr>
              <a:defRPr lang="en-US" sz="1067" smtClean="0">
                <a:solidFill>
                  <a:schemeClr val="bg1"/>
                </a:solidFill>
              </a:defRPr>
            </a:lvl1pPr>
          </a:lstStyle>
          <a:p>
            <a:pPr>
              <a:lnSpc>
                <a:spcPct val="85000"/>
              </a:lnSpc>
              <a:spcBef>
                <a:spcPts val="272"/>
              </a:spcBef>
            </a:pPr>
            <a:fld id="{7F034911-0302-4AAB-AEF0-815419E29289}" type="slidenum">
              <a:rPr lang="en-GB" smtClean="0"/>
              <a:pPr>
                <a:lnSpc>
                  <a:spcPct val="85000"/>
                </a:lnSpc>
                <a:spcBef>
                  <a:spcPts val="272"/>
                </a:spcBef>
              </a:pPr>
              <a:t>‹#›</a:t>
            </a:fld>
            <a:endParaRPr lang="en-GB" dirty="0"/>
          </a:p>
        </p:txBody>
      </p:sp>
      <p:pic>
        <p:nvPicPr>
          <p:cNvPr id="9" name="Picture 8" descr="IPSOS_GAMECHANGERS_blue.png">
            <a:extLst>
              <a:ext uri="{FF2B5EF4-FFF2-40B4-BE49-F238E27FC236}">
                <a16:creationId xmlns:a16="http://schemas.microsoft.com/office/drawing/2014/main" id="{3077C901-AA0A-4FAD-9D87-67FD409D77AA}"/>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pic>
        <p:nvPicPr>
          <p:cNvPr id="10" name="Picture 9" descr="IPSOS_GAMECHANGERS_blue.png">
            <a:extLst>
              <a:ext uri="{FF2B5EF4-FFF2-40B4-BE49-F238E27FC236}">
                <a16:creationId xmlns:a16="http://schemas.microsoft.com/office/drawing/2014/main" id="{9D17DFDB-1DC9-483A-BA26-1BECD85AF9B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Tree>
    <p:extLst>
      <p:ext uri="{BB962C8B-B14F-4D97-AF65-F5344CB8AC3E}">
        <p14:creationId xmlns:p14="http://schemas.microsoft.com/office/powerpoint/2010/main" val="418913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obile Up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a:off x="9078361" y="2276391"/>
            <a:ext cx="2001815" cy="3227173"/>
          </a:xfrm>
        </p:spPr>
        <p:txBody>
          <a:bodyPr/>
          <a:lstStyle/>
          <a:p>
            <a:r>
              <a:rPr lang="en-US"/>
              <a:t>Click icon to add picture</a:t>
            </a:r>
            <a:endParaRPr lang="en-GB" dirty="0"/>
          </a:p>
        </p:txBody>
      </p:sp>
      <p:sp>
        <p:nvSpPr>
          <p:cNvPr id="9" name="Text Placeholder 6"/>
          <p:cNvSpPr>
            <a:spLocks noGrp="1"/>
          </p:cNvSpPr>
          <p:nvPr>
            <p:ph type="body" sz="quarter" idx="17" hasCustomPrompt="1"/>
          </p:nvPr>
        </p:nvSpPr>
        <p:spPr>
          <a:xfrm>
            <a:off x="842519" y="5626409"/>
            <a:ext cx="8435037" cy="424383"/>
          </a:xfrm>
        </p:spPr>
        <p:txBody>
          <a:bodyPr anchor="b">
            <a:normAutofit/>
          </a:bodyPr>
          <a:lstStyle>
            <a:lvl1pPr algn="l">
              <a:lnSpc>
                <a:spcPct val="95000"/>
              </a:lnSpc>
              <a:spcBef>
                <a:spcPts val="272"/>
              </a:spcBef>
              <a:defRPr sz="1333" cap="none" baseline="0">
                <a:solidFill>
                  <a:schemeClr val="bg2"/>
                </a:solidFill>
              </a:defRPr>
            </a:lvl1pPr>
          </a:lstStyle>
          <a:p>
            <a:pPr lvl="0"/>
            <a:r>
              <a:rPr lang="en-US" dirty="0"/>
              <a:t>Question and Base</a:t>
            </a:r>
            <a:endParaRPr lang="en-GB" dirty="0"/>
          </a:p>
        </p:txBody>
      </p:sp>
    </p:spTree>
    <p:extLst>
      <p:ext uri="{BB962C8B-B14F-4D97-AF65-F5344CB8AC3E}">
        <p14:creationId xmlns:p14="http://schemas.microsoft.com/office/powerpoint/2010/main" val="2271481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Green]">
    <p:bg>
      <p:bgPr>
        <a:solidFill>
          <a:schemeClr val="accent6"/>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8"/>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203689" y="1851259"/>
            <a:ext cx="5622567" cy="2997135"/>
          </a:xfrm>
        </p:spPr>
        <p:txBody>
          <a:bodyPr anchor="ctr">
            <a:normAutofit/>
          </a:bodyPr>
          <a:lstStyle>
            <a:lvl1pPr marL="0" indent="0" algn="l">
              <a:buNone/>
              <a:defRPr sz="3600" baseline="0">
                <a:solidFill>
                  <a:schemeClr val="bg1"/>
                </a:solidFill>
              </a:defRPr>
            </a:lvl1pPr>
            <a:lvl2pPr marL="4320" indent="0" algn="l">
              <a:lnSpc>
                <a:spcPct val="90000"/>
              </a:lnSpc>
              <a:spcBef>
                <a:spcPts val="544"/>
              </a:spcBef>
              <a:buNone/>
              <a:tabLst/>
              <a:defRPr sz="2933" baseline="0">
                <a:solidFill>
                  <a:schemeClr val="bg1">
                    <a:alpha val="70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7" name="Picture 6"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11" name="Picture 10" descr="IPSOS_GAMECHANGERS_blue.pn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9" name="Footer Placeholder 3"/>
          <p:cNvSpPr>
            <a:spLocks noGrp="1"/>
          </p:cNvSpPr>
          <p:nvPr>
            <p:ph type="ftr" sz="quarter" idx="15"/>
          </p:nvPr>
        </p:nvSpPr>
        <p:spPr>
          <a:xfrm>
            <a:off x="819167" y="6221081"/>
            <a:ext cx="4219216" cy="359320"/>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0"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682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Green]">
    <p:bg>
      <p:bgPr>
        <a:solidFill>
          <a:schemeClr val="accent6"/>
        </a:solidFill>
        <a:effectLst/>
      </p:bgPr>
    </p:bg>
    <p:spTree>
      <p:nvGrpSpPr>
        <p:cNvPr id="1" name=""/>
        <p:cNvGrpSpPr/>
        <p:nvPr/>
      </p:nvGrpSpPr>
      <p:grpSpPr>
        <a:xfrm>
          <a:off x="0" y="0"/>
          <a:ext cx="0" cy="0"/>
          <a:chOff x="0" y="0"/>
          <a:chExt cx="0" cy="0"/>
        </a:xfrm>
      </p:grpSpPr>
      <p:sp>
        <p:nvSpPr>
          <p:cNvPr id="16" name="Picture Placeholder 3"/>
          <p:cNvSpPr>
            <a:spLocks noGrp="1"/>
          </p:cNvSpPr>
          <p:nvPr>
            <p:ph type="pic" sz="quarter" idx="10"/>
          </p:nvPr>
        </p:nvSpPr>
        <p:spPr>
          <a:xfrm>
            <a:off x="0" y="-11952"/>
            <a:ext cx="8298331" cy="6869952"/>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205818"/>
              <a:gd name="connsiteY0" fmla="*/ 0 h 5143500"/>
              <a:gd name="connsiteX1" fmla="*/ 4654924 w 6205818"/>
              <a:gd name="connsiteY1" fmla="*/ 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493559 w 6205818"/>
              <a:gd name="connsiteY1" fmla="*/ 1793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26895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1 h 5143500"/>
              <a:gd name="connsiteX2" fmla="*/ 6205818 w 6205818"/>
              <a:gd name="connsiteY2" fmla="*/ 5134535 h 5143500"/>
              <a:gd name="connsiteX3" fmla="*/ 0 w 6205818"/>
              <a:gd name="connsiteY3" fmla="*/ 5143500 h 5143500"/>
              <a:gd name="connsiteX4" fmla="*/ 0 w 6205818"/>
              <a:gd name="connsiteY4" fmla="*/ 0 h 5143500"/>
              <a:gd name="connsiteX0" fmla="*/ 0 w 6223748"/>
              <a:gd name="connsiteY0" fmla="*/ 0 h 5143500"/>
              <a:gd name="connsiteX1" fmla="*/ 4502524 w 6223748"/>
              <a:gd name="connsiteY1" fmla="*/ 1 h 5143500"/>
              <a:gd name="connsiteX2" fmla="*/ 6223748 w 6223748"/>
              <a:gd name="connsiteY2" fmla="*/ 5143499 h 5143500"/>
              <a:gd name="connsiteX3" fmla="*/ 0 w 6223748"/>
              <a:gd name="connsiteY3" fmla="*/ 5143500 h 5143500"/>
              <a:gd name="connsiteX4" fmla="*/ 0 w 6223748"/>
              <a:gd name="connsiteY4" fmla="*/ 0 h 5143500"/>
              <a:gd name="connsiteX0" fmla="*/ 0 w 6223748"/>
              <a:gd name="connsiteY0" fmla="*/ 8964 h 5152464"/>
              <a:gd name="connsiteX1" fmla="*/ 4529418 w 6223748"/>
              <a:gd name="connsiteY1" fmla="*/ 0 h 5152464"/>
              <a:gd name="connsiteX2" fmla="*/ 6223748 w 6223748"/>
              <a:gd name="connsiteY2" fmla="*/ 5152463 h 5152464"/>
              <a:gd name="connsiteX3" fmla="*/ 0 w 6223748"/>
              <a:gd name="connsiteY3" fmla="*/ 5152464 h 5152464"/>
              <a:gd name="connsiteX4" fmla="*/ 0 w 6223748"/>
              <a:gd name="connsiteY4" fmla="*/ 8964 h 515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748" h="5152464">
                <a:moveTo>
                  <a:pt x="0" y="8964"/>
                </a:moveTo>
                <a:lnTo>
                  <a:pt x="4529418" y="0"/>
                </a:lnTo>
                <a:lnTo>
                  <a:pt x="6223748" y="5152463"/>
                </a:lnTo>
                <a:lnTo>
                  <a:pt x="0" y="5152464"/>
                </a:lnTo>
                <a:lnTo>
                  <a:pt x="0" y="8964"/>
                </a:lnTo>
                <a:close/>
              </a:path>
            </a:pathLst>
          </a:custGeom>
        </p:spPr>
        <p:txBody>
          <a:bodyPr/>
          <a:lstStyle/>
          <a:p>
            <a:r>
              <a:rPr lang="en-US"/>
              <a:t>Click icon to add picture</a:t>
            </a:r>
            <a:endParaRPr lang="en-GB"/>
          </a:p>
        </p:txBody>
      </p:sp>
      <p:sp>
        <p:nvSpPr>
          <p:cNvPr id="2" name="Title 1"/>
          <p:cNvSpPr>
            <a:spLocks noGrp="1"/>
          </p:cNvSpPr>
          <p:nvPr>
            <p:ph type="ctrTitle" hasCustomPrompt="1"/>
          </p:nvPr>
        </p:nvSpPr>
        <p:spPr>
          <a:xfrm>
            <a:off x="8905333" y="2803721"/>
            <a:ext cx="2920924" cy="997196"/>
          </a:xfrm>
        </p:spPr>
        <p:txBody>
          <a:bodyPr anchor="ctr"/>
          <a:lstStyle>
            <a:lvl1pPr>
              <a:defRPr sz="3600"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3"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4"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5" name="Picture 14"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88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Red]">
    <p:bg>
      <p:bgPr>
        <a:solidFill>
          <a:schemeClr val="accent1"/>
        </a:solidFill>
        <a:effectLst/>
      </p:bgPr>
    </p:bg>
    <p:spTree>
      <p:nvGrpSpPr>
        <p:cNvPr id="1" name=""/>
        <p:cNvGrpSpPr/>
        <p:nvPr/>
      </p:nvGrpSpPr>
      <p:grpSpPr>
        <a:xfrm>
          <a:off x="0" y="0"/>
          <a:ext cx="0" cy="0"/>
          <a:chOff x="0" y="0"/>
          <a:chExt cx="0" cy="0"/>
        </a:xfrm>
      </p:grpSpPr>
      <p:sp>
        <p:nvSpPr>
          <p:cNvPr id="17" name="Picture Placeholder 5"/>
          <p:cNvSpPr>
            <a:spLocks noGrp="1"/>
          </p:cNvSpPr>
          <p:nvPr>
            <p:ph type="pic" sz="quarter" idx="18"/>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226729" y="1851259"/>
            <a:ext cx="5622567" cy="2997135"/>
          </a:xfrm>
        </p:spPr>
        <p:txBody>
          <a:bodyPr anchor="ctr">
            <a:normAutofit/>
          </a:bodyPr>
          <a:lstStyle>
            <a:lvl1pPr marL="0" indent="0" algn="l">
              <a:buNone/>
              <a:defRPr sz="3600" b="1" baseline="0">
                <a:solidFill>
                  <a:schemeClr val="bg1"/>
                </a:solidFill>
              </a:defRPr>
            </a:lvl1pPr>
            <a:lvl2pPr marL="4320" indent="0" algn="l">
              <a:lnSpc>
                <a:spcPct val="90000"/>
              </a:lnSpc>
              <a:spcBef>
                <a:spcPts val="544"/>
              </a:spcBef>
              <a:buNone/>
              <a:tabLst/>
              <a:defRPr sz="2933" baseline="0">
                <a:solidFill>
                  <a:schemeClr val="bg1">
                    <a:alpha val="70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0"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2"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3" name="Picture 1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723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85400" y="2711391"/>
            <a:ext cx="2643779" cy="1181863"/>
          </a:xfrm>
        </p:spPr>
        <p:txBody>
          <a:bodyPr anchor="ctr"/>
          <a:lstStyle>
            <a:lvl1pPr>
              <a:defRPr sz="4267"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2"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3"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7" name="Picture 16"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7"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758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Fill1_Text Option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470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Fill1_Bullets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483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ll2_Bullets Onl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67721"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pic>
        <p:nvPicPr>
          <p:cNvPr id="22" name="Picture 21"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1" y="1865605"/>
            <a:ext cx="11537949"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solidFill>
                  <a:schemeClr val="bg1"/>
                </a:solidFill>
              </a:defRPr>
            </a:lvl1pPr>
            <a:lvl2pPr marL="634984" indent="-222245">
              <a:lnSpc>
                <a:spcPct val="100000"/>
              </a:lnSpc>
              <a:spcBef>
                <a:spcPts val="400"/>
              </a:spcBef>
              <a:spcAft>
                <a:spcPts val="400"/>
              </a:spcAft>
              <a:buFont typeface="Arial" panose="020B0604020202020204" pitchFamily="34" charset="0"/>
              <a:buChar char="–"/>
              <a:tabLst/>
              <a:defRPr sz="1600">
                <a:solidFill>
                  <a:schemeClr val="bg1"/>
                </a:solidFill>
              </a:defRPr>
            </a:lvl2pPr>
            <a:lvl3pPr marL="922844" indent="-237061">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1134" indent="-232828">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58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5"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lvl1pPr>
            <a:lvl2pPr marL="634984" indent="-222245">
              <a:lnSpc>
                <a:spcPct val="100000"/>
              </a:lnSpc>
              <a:spcBef>
                <a:spcPts val="400"/>
              </a:spcBef>
              <a:spcAft>
                <a:spcPts val="400"/>
              </a:spcAft>
              <a:buFont typeface="Arial" panose="020B0604020202020204" pitchFamily="34" charset="0"/>
              <a:buChar char="–"/>
              <a:tabLst/>
              <a:defRPr sz="1600"/>
            </a:lvl2pPr>
            <a:lvl3pPr marL="922844" indent="-237061">
              <a:lnSpc>
                <a:spcPct val="100000"/>
              </a:lnSpc>
              <a:spcBef>
                <a:spcPts val="400"/>
              </a:spcBef>
              <a:spcAft>
                <a:spcPts val="400"/>
              </a:spcAft>
              <a:buSzPct val="85000"/>
              <a:buFont typeface="Arial" panose="020B0604020202020204" pitchFamily="34" charset="0"/>
              <a:buChar char="•"/>
              <a:defRPr sz="1600"/>
            </a:lvl3pPr>
            <a:lvl5pPr marL="1291134" indent="-232828">
              <a:lnSpc>
                <a:spcPct val="100000"/>
              </a:lnSpc>
              <a:spcBef>
                <a:spcPts val="400"/>
              </a:spcBef>
              <a:spcAft>
                <a:spcPts val="400"/>
              </a:spcAft>
              <a:buSzPct val="85000"/>
              <a:buFont typeface="Arial" panose="020B0604020202020204" pitchFamily="34" charset="0"/>
              <a:buChar char="-"/>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Tree>
    <p:extLst>
      <p:ext uri="{BB962C8B-B14F-4D97-AF65-F5344CB8AC3E}">
        <p14:creationId xmlns:p14="http://schemas.microsoft.com/office/powerpoint/2010/main" val="846829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Fill3_Title Only">
    <p:bg bwMode="inv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p:txBody>
          <a:bodyPr/>
          <a:lstStyle>
            <a:lvl1pPr>
              <a:defRPr baseline="0">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bwMode="black">
          <a:xfrm>
            <a:off x="309836" y="331098"/>
            <a:ext cx="8977801" cy="590215"/>
          </a:xfrm>
        </p:spPr>
        <p:txBody>
          <a:bodyPr anchor="b">
            <a:normAutofit/>
          </a:bodyPr>
          <a:lstStyle>
            <a:lvl1pPr marL="0" indent="0">
              <a:buNone/>
              <a:defRPr sz="2533" b="0" baseline="0">
                <a:solidFill>
                  <a:schemeClr val="bg1"/>
                </a:solidFill>
              </a:defRPr>
            </a:lvl1pPr>
          </a:lstStyle>
          <a:p>
            <a:pPr lvl="0"/>
            <a:r>
              <a:rPr lang="en-US" dirty="0"/>
              <a:t>CLICK TO ADD TAG LINE OR BEGINNING OF TITLE</a:t>
            </a:r>
            <a:endParaRPr lang="en-GB" dirty="0"/>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bwMode="black">
          <a:xfrm>
            <a:off x="9287635" y="6210844"/>
            <a:ext cx="1840248" cy="369557"/>
          </a:xfrm>
          <a:prstGeom prst="rect">
            <a:avLst/>
          </a:prstGeom>
        </p:spPr>
      </p:pic>
      <p:sp>
        <p:nvSpPr>
          <p:cNvPr id="13" name="TextBox 12"/>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8" name="Picture 17"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238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Fill3_Text Option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038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ill3_Bullets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solidFill>
                  <a:schemeClr val="bg1"/>
                </a:solidFill>
              </a:defRPr>
            </a:lvl1pPr>
            <a:lvl2pPr marL="634984" indent="-222245">
              <a:lnSpc>
                <a:spcPct val="100000"/>
              </a:lnSpc>
              <a:spcBef>
                <a:spcPts val="400"/>
              </a:spcBef>
              <a:spcAft>
                <a:spcPts val="400"/>
              </a:spcAft>
              <a:buFont typeface="Arial" panose="020B0604020202020204" pitchFamily="34" charset="0"/>
              <a:buChar char="–"/>
              <a:tabLst/>
              <a:defRPr sz="1600">
                <a:solidFill>
                  <a:schemeClr val="bg1"/>
                </a:solidFill>
              </a:defRPr>
            </a:lvl2pPr>
            <a:lvl3pPr marL="922844" indent="-237061">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1134" indent="-232828">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844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11955"/>
            <a:ext cx="4987364" cy="6869955"/>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r>
              <a:rPr lang="en-US"/>
              <a:t>Click icon to add picture</a:t>
            </a:r>
            <a:endParaRPr lang="en-GB"/>
          </a:p>
        </p:txBody>
      </p:sp>
      <p:sp>
        <p:nvSpPr>
          <p:cNvPr id="2" name="Title 1"/>
          <p:cNvSpPr>
            <a:spLocks noGrp="1"/>
          </p:cNvSpPr>
          <p:nvPr>
            <p:ph type="ctrTitle" hasCustomPrompt="1"/>
          </p:nvPr>
        </p:nvSpPr>
        <p:spPr>
          <a:xfrm>
            <a:off x="5568001" y="2869646"/>
            <a:ext cx="6265412"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5568001" y="3819109"/>
            <a:ext cx="6265412" cy="1776400"/>
          </a:xfrm>
        </p:spPr>
        <p:txBody>
          <a:bodyPr/>
          <a:lstStyle>
            <a:lvl1pPr marL="0" indent="0" algn="l">
              <a:buNone/>
              <a:defRPr baseline="0">
                <a:solidFill>
                  <a:schemeClr val="bg2">
                    <a:lumMod val="75000"/>
                  </a:schemeClr>
                </a:solidFill>
              </a:defRPr>
            </a:lvl1pPr>
            <a:lvl2pPr marL="4320" indent="0" algn="l">
              <a:spcBef>
                <a:spcPts val="0"/>
              </a:spcBef>
              <a:buNone/>
              <a:tabLst/>
              <a:defRPr baseline="0">
                <a:solidFill>
                  <a:schemeClr val="bg2">
                    <a:lumMod val="75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20" name="Text Placeholder 19"/>
          <p:cNvSpPr>
            <a:spLocks noGrp="1"/>
          </p:cNvSpPr>
          <p:nvPr>
            <p:ph type="body" sz="quarter" idx="13" hasCustomPrompt="1"/>
          </p:nvPr>
        </p:nvSpPr>
        <p:spPr>
          <a:xfrm>
            <a:off x="5568001" y="1852084"/>
            <a:ext cx="6265412" cy="849939"/>
          </a:xfrm>
        </p:spPr>
        <p:txBody>
          <a:bodyPr anchor="b">
            <a:normAutofit/>
          </a:bodyPr>
          <a:lstStyle>
            <a:lvl1pPr>
              <a:defRPr sz="2933" b="0" cap="none" baseline="0">
                <a:solidFill>
                  <a:schemeClr val="bg2"/>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252048" y="897171"/>
            <a:ext cx="1553701" cy="844549"/>
          </a:xfrm>
          <a:solidFill>
            <a:schemeClr val="bg1"/>
          </a:solidFill>
        </p:spPr>
        <p:txBody>
          <a:bodyPr/>
          <a:lstStyle>
            <a:lvl1pPr algn="ctr">
              <a:defRPr sz="1867"/>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329749" y="6169896"/>
            <a:ext cx="747175" cy="346923"/>
          </a:xfrm>
          <a:prstGeom prst="rect">
            <a:avLst/>
          </a:prstGeom>
        </p:spPr>
        <p:txBody>
          <a:bodyPr lIns="0" tIns="0" rIns="0" bIns="0" anchor="b"/>
          <a:lstStyle>
            <a:lvl1pPr>
              <a:defRPr sz="1067">
                <a:solidFill>
                  <a:schemeClr val="bg1">
                    <a:lumMod val="95000"/>
                  </a:schemeClr>
                </a:solidFill>
              </a:defRPr>
            </a:lvl1pPr>
          </a:lstStyle>
          <a:p>
            <a:fld id="{7F034911-0302-4AAB-AEF0-815419E29289}" type="slidenum">
              <a:rPr lang="en-US" smtClean="0"/>
              <a:pPr/>
              <a:t>‹#›</a:t>
            </a:fld>
            <a:endParaRPr lang="en-US"/>
          </a:p>
        </p:txBody>
      </p:sp>
      <p:sp>
        <p:nvSpPr>
          <p:cNvPr id="14" name="Footer Placeholder 10"/>
          <p:cNvSpPr>
            <a:spLocks noGrp="1"/>
          </p:cNvSpPr>
          <p:nvPr>
            <p:ph type="ftr" sz="quarter" idx="11"/>
          </p:nvPr>
        </p:nvSpPr>
        <p:spPr>
          <a:xfrm>
            <a:off x="5568001" y="5375267"/>
            <a:ext cx="6265412" cy="794629"/>
          </a:xfrm>
          <a:prstGeom prst="rect">
            <a:avLst/>
          </a:prstGeom>
        </p:spPr>
        <p:txBody>
          <a:bodyPr lIns="0" tIns="0" rIns="0" bIns="0"/>
          <a:lstStyle>
            <a:lvl1pPr>
              <a:defRPr sz="1333">
                <a:solidFill>
                  <a:schemeClr val="accent4">
                    <a:lumMod val="75000"/>
                  </a:schemeClr>
                </a:solidFill>
              </a:defRPr>
            </a:lvl1pPr>
          </a:lstStyle>
          <a:p>
            <a:r>
              <a:rPr lang="en-GB" dirty="0"/>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a:lnSpc>
                <a:spcPct val="85000"/>
              </a:lnSpc>
              <a:spcBef>
                <a:spcPts val="272"/>
              </a:spcBef>
            </a:pPr>
            <a:fld id="{01990C03-C3A3-48FE-AF6D-3AE397C89625}" type="slidenum">
              <a:rPr lang="en-GB" sz="1333">
                <a:solidFill>
                  <a:schemeClr val="bg1"/>
                </a:solidFill>
              </a:rPr>
              <a:pPr>
                <a:lnSpc>
                  <a:spcPct val="85000"/>
                </a:lnSpc>
                <a:spcBef>
                  <a:spcPts val="272"/>
                </a:spcBef>
              </a:pPr>
              <a:t>‹#›</a:t>
            </a:fld>
            <a:endParaRPr lang="en-GB" sz="1333" dirty="0">
              <a:solidFill>
                <a:schemeClr val="bg1"/>
              </a:solidFill>
            </a:endParaRPr>
          </a:p>
        </p:txBody>
      </p:sp>
    </p:spTree>
    <p:extLst>
      <p:ext uri="{BB962C8B-B14F-4D97-AF65-F5344CB8AC3E}">
        <p14:creationId xmlns:p14="http://schemas.microsoft.com/office/powerpoint/2010/main" val="1265744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s">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add emphasis part of title</a:t>
            </a:r>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22" name="TextBox 21"/>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2019 Ipsos.</a:t>
            </a:r>
            <a:endParaRPr lang="en-GB" sz="1600" dirty="0">
              <a:solidFill>
                <a:schemeClr val="bg1"/>
              </a:solidFill>
            </a:endParaRPr>
          </a:p>
        </p:txBody>
      </p:sp>
      <p:pic>
        <p:nvPicPr>
          <p:cNvPr id="23" name="Picture 2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6" name="Picture Placeholder 5"/>
          <p:cNvSpPr>
            <a:spLocks noGrp="1"/>
          </p:cNvSpPr>
          <p:nvPr>
            <p:ph type="pic" sz="quarter" idx="10"/>
          </p:nvPr>
        </p:nvSpPr>
        <p:spPr>
          <a:xfrm>
            <a:off x="991176"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
        <p:nvSpPr>
          <p:cNvPr id="16" name="Picture Placeholder 5"/>
          <p:cNvSpPr>
            <a:spLocks noGrp="1"/>
          </p:cNvSpPr>
          <p:nvPr>
            <p:ph type="pic" sz="quarter" idx="11"/>
          </p:nvPr>
        </p:nvSpPr>
        <p:spPr>
          <a:xfrm>
            <a:off x="5090969"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
        <p:nvSpPr>
          <p:cNvPr id="19" name="Picture Placeholder 5"/>
          <p:cNvSpPr>
            <a:spLocks noGrp="1"/>
          </p:cNvSpPr>
          <p:nvPr>
            <p:ph type="pic" sz="quarter" idx="12"/>
          </p:nvPr>
        </p:nvSpPr>
        <p:spPr>
          <a:xfrm>
            <a:off x="9190764"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pic>
        <p:nvPicPr>
          <p:cNvPr id="10" name="Picture 2" descr="C:\Users\Graphics Dude Ltd\Graphics Dude Ltd\Work\PC - IM - 150415A (template pt2)\Graphics\Tags\MarketingElectronic-Col.png"/>
          <p:cNvPicPr>
            <a:picLocks noChangeAspect="1" noChangeArrowheads="1"/>
          </p:cNvPicPr>
          <p:nvPr userDrawn="1"/>
        </p:nvPicPr>
        <p:blipFill rotWithShape="1">
          <a:blip r:embed="rId5" cstate="print">
            <a:biLevel thresh="25000"/>
            <a:extLst>
              <a:ext uri="{28A0092B-C50C-407E-A947-70E740481C1C}">
                <a14:useLocalDpi xmlns:a14="http://schemas.microsoft.com/office/drawing/2010/main" val="0"/>
              </a:ext>
            </a:extLst>
          </a:blip>
          <a:srcRect r="66047" b="-40726"/>
          <a:stretch/>
        </p:blipFill>
        <p:spPr bwMode="auto">
          <a:xfrm>
            <a:off x="10998392" y="277599"/>
            <a:ext cx="728403" cy="414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673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Bl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endParaRPr lang="en-GB" dirty="0"/>
          </a:p>
        </p:txBody>
      </p:sp>
      <p:sp>
        <p:nvSpPr>
          <p:cNvPr id="11" name="Text Placeholder 7"/>
          <p:cNvSpPr>
            <a:spLocks noGrp="1"/>
          </p:cNvSpPr>
          <p:nvPr>
            <p:ph type="body" sz="quarter" idx="13" hasCustomPrompt="1"/>
          </p:nvPr>
        </p:nvSpPr>
        <p:spPr>
          <a:xfrm>
            <a:off x="312000" y="331098"/>
            <a:ext cx="10516893"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Tree>
    <p:extLst>
      <p:ext uri="{BB962C8B-B14F-4D97-AF65-F5344CB8AC3E}">
        <p14:creationId xmlns:p14="http://schemas.microsoft.com/office/powerpoint/2010/main" val="1981067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amp; Bl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30201" y="1851257"/>
            <a:ext cx="10493855" cy="35240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36" name="Group 35"/>
          <p:cNvGrpSpPr/>
          <p:nvPr userDrawn="1"/>
        </p:nvGrpSpPr>
        <p:grpSpPr>
          <a:xfrm>
            <a:off x="11003329" y="3429000"/>
            <a:ext cx="1188673" cy="3429000"/>
            <a:chOff x="12130881" y="3781425"/>
            <a:chExt cx="1310482" cy="3781425"/>
          </a:xfrm>
        </p:grpSpPr>
        <p:sp>
          <p:nvSpPr>
            <p:cNvPr id="37" name="Oval 36"/>
            <p:cNvSpPr>
              <a:spLocks/>
            </p:cNvSpPr>
            <p:nvPr/>
          </p:nvSpPr>
          <p:spPr bwMode="auto">
            <a:xfrm rot="3900000" flipH="1">
              <a:off x="12448596" y="500140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sz="2400" dirty="0"/>
            </a:p>
          </p:txBody>
        </p:sp>
        <p:sp>
          <p:nvSpPr>
            <p:cNvPr id="38" name="Oval 37"/>
            <p:cNvSpPr/>
            <p:nvPr/>
          </p:nvSpPr>
          <p:spPr>
            <a:xfrm>
              <a:off x="12613164" y="4367456"/>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9" name="Oval 38"/>
            <p:cNvSpPr/>
            <p:nvPr/>
          </p:nvSpPr>
          <p:spPr>
            <a:xfrm>
              <a:off x="12346781" y="4200525"/>
              <a:ext cx="172831" cy="172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0" name="Right Triangle 39"/>
            <p:cNvSpPr/>
            <p:nvPr/>
          </p:nvSpPr>
          <p:spPr>
            <a:xfrm flipH="1">
              <a:off x="12130881" y="3781425"/>
              <a:ext cx="1310482" cy="3781425"/>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41" name="Picture 40"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2526963" y="6755928"/>
              <a:ext cx="554656" cy="523425"/>
            </a:xfrm>
            <a:prstGeom prst="rect">
              <a:avLst/>
            </a:prstGeom>
          </p:spPr>
        </p:pic>
        <p:sp>
          <p:nvSpPr>
            <p:cNvPr id="42"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sz="2400" dirty="0"/>
            </a:p>
          </p:txBody>
        </p:sp>
      </p:grpSp>
    </p:spTree>
    <p:extLst>
      <p:ext uri="{BB962C8B-B14F-4D97-AF65-F5344CB8AC3E}">
        <p14:creationId xmlns:p14="http://schemas.microsoft.com/office/powerpoint/2010/main" val="378003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615397"/>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24098"/>
            <a:ext cx="8957556"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5" name="Content Placeholder 2"/>
          <p:cNvSpPr>
            <a:spLocks noGrp="1"/>
          </p:cNvSpPr>
          <p:nvPr>
            <p:ph idx="12" hasCustomPrompt="1"/>
          </p:nvPr>
        </p:nvSpPr>
        <p:spPr>
          <a:xfrm>
            <a:off x="1263269"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10" name="Picture Placeholder 8"/>
          <p:cNvSpPr>
            <a:spLocks noGrp="1"/>
          </p:cNvSpPr>
          <p:nvPr>
            <p:ph type="pic" sz="quarter" idx="15" hasCustomPrompt="1"/>
          </p:nvPr>
        </p:nvSpPr>
        <p:spPr>
          <a:xfrm>
            <a:off x="350572"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1" name="Picture Placeholder 8"/>
          <p:cNvSpPr>
            <a:spLocks noGrp="1"/>
          </p:cNvSpPr>
          <p:nvPr>
            <p:ph type="pic" sz="quarter" idx="18" hasCustomPrompt="1"/>
          </p:nvPr>
        </p:nvSpPr>
        <p:spPr>
          <a:xfrm>
            <a:off x="4261957"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2" name="Picture Placeholder 8"/>
          <p:cNvSpPr>
            <a:spLocks noGrp="1"/>
          </p:cNvSpPr>
          <p:nvPr>
            <p:ph type="pic" sz="quarter" idx="19" hasCustomPrompt="1"/>
          </p:nvPr>
        </p:nvSpPr>
        <p:spPr>
          <a:xfrm>
            <a:off x="8197220"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4" name="Text Placeholder 3"/>
          <p:cNvSpPr>
            <a:spLocks noGrp="1"/>
          </p:cNvSpPr>
          <p:nvPr>
            <p:ph type="body" sz="quarter" idx="20" hasCustomPrompt="1"/>
          </p:nvPr>
        </p:nvSpPr>
        <p:spPr>
          <a:xfrm>
            <a:off x="351367"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4261958"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8191602"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24" name="Content Placeholder 2"/>
          <p:cNvSpPr>
            <a:spLocks noGrp="1"/>
          </p:cNvSpPr>
          <p:nvPr>
            <p:ph idx="23" hasCustomPrompt="1"/>
          </p:nvPr>
        </p:nvSpPr>
        <p:spPr>
          <a:xfrm>
            <a:off x="5174654"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25" name="Content Placeholder 2"/>
          <p:cNvSpPr>
            <a:spLocks noGrp="1"/>
          </p:cNvSpPr>
          <p:nvPr>
            <p:ph idx="24" hasCustomPrompt="1"/>
          </p:nvPr>
        </p:nvSpPr>
        <p:spPr>
          <a:xfrm>
            <a:off x="9109917"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Tree>
    <p:extLst>
      <p:ext uri="{BB962C8B-B14F-4D97-AF65-F5344CB8AC3E}">
        <p14:creationId xmlns:p14="http://schemas.microsoft.com/office/powerpoint/2010/main" val="886475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ain Title - 1/3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5333549" cy="6858000"/>
          </a:xfrm>
        </p:spPr>
        <p:txBody>
          <a:bodyPr/>
          <a:lstStyle/>
          <a:p>
            <a:r>
              <a:rPr lang="en-US"/>
              <a:t>Click icon to add picture</a:t>
            </a:r>
            <a:endParaRPr lang="en-GB"/>
          </a:p>
        </p:txBody>
      </p:sp>
      <p:sp>
        <p:nvSpPr>
          <p:cNvPr id="2" name="Title 1"/>
          <p:cNvSpPr>
            <a:spLocks noGrp="1"/>
          </p:cNvSpPr>
          <p:nvPr>
            <p:ph type="ctrTitle" hasCustomPrompt="1"/>
          </p:nvPr>
        </p:nvSpPr>
        <p:spPr>
          <a:xfrm>
            <a:off x="6359370" y="2869646"/>
            <a:ext cx="5438665"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6359370" y="3819109"/>
            <a:ext cx="5438665" cy="1776400"/>
          </a:xfrm>
        </p:spPr>
        <p:txBody>
          <a:bodyPr/>
          <a:lstStyle>
            <a:lvl1pPr marL="0" indent="0" algn="l">
              <a:buNone/>
              <a:defRPr baseline="0">
                <a:solidFill>
                  <a:schemeClr val="tx1"/>
                </a:solidFill>
              </a:defRPr>
            </a:lvl1pPr>
            <a:lvl2pPr marL="4320" indent="0" algn="l">
              <a:spcBef>
                <a:spcPts val="0"/>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5" name="Footer Placeholder 4"/>
          <p:cNvSpPr>
            <a:spLocks noGrp="1"/>
          </p:cNvSpPr>
          <p:nvPr>
            <p:ph type="ftr" sz="quarter" idx="11"/>
          </p:nvPr>
        </p:nvSpPr>
        <p:spPr>
          <a:xfrm>
            <a:off x="5923929" y="5375267"/>
            <a:ext cx="5925367" cy="346923"/>
          </a:xfrm>
          <a:prstGeom prst="rect">
            <a:avLst/>
          </a:prstGeom>
        </p:spPr>
        <p:txBody>
          <a:bodyPr lIns="62195" tIns="31098" rIns="62195" bIns="31098"/>
          <a:lstStyle>
            <a:lvl1pPr algn="l">
              <a:defRPr sz="1067">
                <a:solidFill>
                  <a:schemeClr val="bg2"/>
                </a:solidFill>
              </a:defRPr>
            </a:lvl1pPr>
          </a:lstStyle>
          <a:p>
            <a:r>
              <a:rPr lang="en-GB"/>
              <a:t>© 2015 Ipsos.  All rights reserved. Contains Ipsos' Confidential and Proprietary information  and may not be disclosed or reproduced without the prior written consent of Ipsos.</a:t>
            </a:r>
            <a:endParaRPr lang="en-US" dirty="0"/>
          </a:p>
        </p:txBody>
      </p:sp>
      <p:sp>
        <p:nvSpPr>
          <p:cNvPr id="20" name="Text Placeholder 19"/>
          <p:cNvSpPr>
            <a:spLocks noGrp="1"/>
          </p:cNvSpPr>
          <p:nvPr>
            <p:ph type="body" sz="quarter" idx="13" hasCustomPrompt="1"/>
          </p:nvPr>
        </p:nvSpPr>
        <p:spPr>
          <a:xfrm>
            <a:off x="6359370" y="1852084"/>
            <a:ext cx="5438665" cy="849939"/>
          </a:xfrm>
        </p:spPr>
        <p:txBody>
          <a:bodyPr anchor="b">
            <a:normAutofit/>
          </a:bodyPr>
          <a:lstStyle>
            <a:lvl1pPr>
              <a:defRPr sz="2933" b="0" cap="none" baseline="0">
                <a:solidFill>
                  <a:schemeClr val="tx1"/>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431602" y="790481"/>
            <a:ext cx="1366433" cy="962871"/>
          </a:xfrm>
          <a:noFill/>
        </p:spPr>
        <p:txBody>
          <a:bodyPr/>
          <a:lstStyle>
            <a:lvl1pPr algn="ctr">
              <a:defRPr sz="1867"/>
            </a:lvl1pPr>
          </a:lstStyle>
          <a:p>
            <a:r>
              <a:rPr lang="en-GB" dirty="0"/>
              <a:t>Client Logo</a:t>
            </a:r>
            <a:br>
              <a:rPr lang="en-GB" dirty="0"/>
            </a:br>
            <a:r>
              <a:rPr lang="en-GB" dirty="0"/>
              <a:t>(delete if unused)</a:t>
            </a:r>
          </a:p>
        </p:txBody>
      </p:sp>
    </p:spTree>
    <p:extLst>
      <p:ext uri="{BB962C8B-B14F-4D97-AF65-F5344CB8AC3E}">
        <p14:creationId xmlns:p14="http://schemas.microsoft.com/office/powerpoint/2010/main" val="125603808"/>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 Box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6095280" cy="6858000"/>
          </a:xfrm>
        </p:spPr>
        <p:txBody>
          <a:bodyPr/>
          <a:lstStyle/>
          <a:p>
            <a:r>
              <a:rPr lang="en-US"/>
              <a:t>Click icon to add picture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264632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2_Triangles and Blobs">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11952"/>
            <a:ext cx="5892800" cy="6895352"/>
          </a:xfrm>
          <a:custGeom>
            <a:avLst/>
            <a:gdLst>
              <a:gd name="connsiteX0" fmla="*/ 0 w 4419600"/>
              <a:gd name="connsiteY0" fmla="*/ 0 h 5162550"/>
              <a:gd name="connsiteX1" fmla="*/ 4419600 w 4419600"/>
              <a:gd name="connsiteY1" fmla="*/ 0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0 h 5162550"/>
              <a:gd name="connsiteX1" fmla="*/ 2743200 w 4419600"/>
              <a:gd name="connsiteY1" fmla="*/ 8965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8964 h 5171514"/>
              <a:gd name="connsiteX1" fmla="*/ 2743200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 name="connsiteX0" fmla="*/ 0 w 4419600"/>
              <a:gd name="connsiteY0" fmla="*/ 8964 h 5171514"/>
              <a:gd name="connsiteX1" fmla="*/ 2734235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5171514">
                <a:moveTo>
                  <a:pt x="0" y="8964"/>
                </a:moveTo>
                <a:lnTo>
                  <a:pt x="2734235" y="0"/>
                </a:lnTo>
                <a:lnTo>
                  <a:pt x="4419600" y="5171514"/>
                </a:lnTo>
                <a:lnTo>
                  <a:pt x="0" y="5171514"/>
                </a:lnTo>
                <a:lnTo>
                  <a:pt x="0" y="8964"/>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3439057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9836" y="857958"/>
            <a:ext cx="11536437" cy="615397"/>
          </a:xfrm>
          <a:prstGeom prst="rect">
            <a:avLst/>
          </a:prstGeom>
        </p:spPr>
        <p:txBody>
          <a:bodyPr vert="horz" wrap="square" lIns="0" tIns="0" rIns="0" bIns="0" rtlCol="0" anchor="t">
            <a:spAutoFit/>
          </a:bodyPr>
          <a:lstStyle/>
          <a:p>
            <a:r>
              <a:rPr lang="en-US" dirty="0"/>
              <a:t>Click to add emphasis part of title</a:t>
            </a:r>
          </a:p>
        </p:txBody>
      </p:sp>
      <p:sp>
        <p:nvSpPr>
          <p:cNvPr id="3" name="Text Placeholder 2"/>
          <p:cNvSpPr>
            <a:spLocks noGrp="1"/>
          </p:cNvSpPr>
          <p:nvPr>
            <p:ph type="body" idx="1"/>
          </p:nvPr>
        </p:nvSpPr>
        <p:spPr>
          <a:xfrm>
            <a:off x="330201" y="1851257"/>
            <a:ext cx="11516072" cy="352401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p:nvGrpSpPr>
        <p:grpSpPr>
          <a:xfrm>
            <a:off x="9294427" y="6113794"/>
            <a:ext cx="2578061" cy="474643"/>
            <a:chOff x="10239375" y="6688139"/>
            <a:chExt cx="2842245" cy="523426"/>
          </a:xfrm>
        </p:grpSpPr>
        <p:pic>
          <p:nvPicPr>
            <p:cNvPr id="11" name="Picture 10" descr="IPSOS_GAMECHANGERS_blue.png"/>
            <p:cNvPicPr>
              <a:picLocks noChangeAspect="1"/>
            </p:cNvPicPr>
            <p:nvPr/>
          </p:nvPicPr>
          <p:blipFill rotWithShape="1">
            <a:blip r:embed="rId36" cstate="print">
              <a:extLst>
                <a:ext uri="{28A0092B-C50C-407E-A947-70E740481C1C}">
                  <a14:useLocalDpi xmlns:a14="http://schemas.microsoft.com/office/drawing/2010/main" val="0"/>
                </a:ext>
              </a:extLst>
            </a:blip>
            <a:srcRect l="78888" t="-9671" b="-1"/>
            <a:stretch/>
          </p:blipFill>
          <p:spPr>
            <a:xfrm>
              <a:off x="12526963" y="6688139"/>
              <a:ext cx="554657" cy="523426"/>
            </a:xfrm>
            <a:prstGeom prst="rect">
              <a:avLst/>
            </a:prstGeom>
          </p:spPr>
        </p:pic>
        <p:pic>
          <p:nvPicPr>
            <p:cNvPr id="12" name="Picture 11" descr="IPSOS_GAMECHANGERS_blue.png"/>
            <p:cNvPicPr>
              <a:picLocks noChangeAspect="1"/>
            </p:cNvPicPr>
            <p:nvPr userDrawn="1"/>
          </p:nvPicPr>
          <p:blipFill rotWithShape="1">
            <a:blip r:embed="rId36" cstate="print">
              <a:extLst>
                <a:ext uri="{28A0092B-C50C-407E-A947-70E740481C1C}">
                  <a14:useLocalDpi xmlns:a14="http://schemas.microsoft.com/office/drawing/2010/main" val="0"/>
                </a:ext>
              </a:extLst>
            </a:blip>
            <a:srcRect t="14610" r="22774"/>
            <a:stretch/>
          </p:blipFill>
          <p:spPr>
            <a:xfrm>
              <a:off x="10239375" y="6804025"/>
              <a:ext cx="2028825" cy="407539"/>
            </a:xfrm>
            <a:prstGeom prst="rect">
              <a:avLst/>
            </a:prstGeom>
          </p:spPr>
        </p:pic>
      </p:grpSp>
      <p:sp>
        <p:nvSpPr>
          <p:cNvPr id="13" name="TextBox 12"/>
          <p:cNvSpPr txBox="1"/>
          <p:nvPr/>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2"/>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2"/>
              </a:solidFill>
              <a:latin typeface="+mn-lt"/>
              <a:ea typeface="+mn-ea"/>
              <a:cs typeface="+mn-cs"/>
            </a:endParaRPr>
          </a:p>
        </p:txBody>
      </p:sp>
      <p:sp>
        <p:nvSpPr>
          <p:cNvPr id="23" name="TextBox 22"/>
          <p:cNvSpPr txBox="1"/>
          <p:nvPr/>
        </p:nvSpPr>
        <p:spPr>
          <a:xfrm>
            <a:off x="502571" y="6351116"/>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2"/>
                </a:solidFill>
                <a:latin typeface="+mn-lt"/>
                <a:ea typeface="+mn-ea"/>
                <a:cs typeface="+mn-cs"/>
              </a:rPr>
              <a:t>© 2019 Ipsos.</a:t>
            </a:r>
            <a:endParaRPr lang="en-GB" sz="1600" dirty="0">
              <a:solidFill>
                <a:srgbClr val="1C1C1C">
                  <a:lumMod val="75000"/>
                  <a:lumOff val="25000"/>
                </a:srgbClr>
              </a:solidFill>
            </a:endParaRPr>
          </a:p>
        </p:txBody>
      </p:sp>
    </p:spTree>
    <p:extLst>
      <p:ext uri="{BB962C8B-B14F-4D97-AF65-F5344CB8AC3E}">
        <p14:creationId xmlns:p14="http://schemas.microsoft.com/office/powerpoint/2010/main" val="269985150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Lst>
  <p:hf hdr="0"/>
  <p:txStyles>
    <p:title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p:titleStyle>
    <p:bodyStyle>
      <a:lvl1pPr marL="0" indent="0" algn="l" defTabSz="1232345" rtl="0" eaLnBrk="1" latinLnBrk="0" hangingPunct="1">
        <a:lnSpc>
          <a:spcPct val="100000"/>
        </a:lnSpc>
        <a:spcBef>
          <a:spcPts val="400"/>
        </a:spcBef>
        <a:spcAft>
          <a:spcPts val="400"/>
        </a:spcAft>
        <a:buFont typeface="Arial" panose="020B0604020202020204" pitchFamily="34" charset="0"/>
        <a:buNone/>
        <a:defRPr sz="2133"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32345" rtl="0" eaLnBrk="1" latinLnBrk="0" hangingPunct="1">
        <a:defRPr sz="2400" kern="1200">
          <a:solidFill>
            <a:schemeClr val="tx1"/>
          </a:solidFill>
          <a:latin typeface="+mn-lt"/>
          <a:ea typeface="+mn-ea"/>
          <a:cs typeface="+mn-cs"/>
        </a:defRPr>
      </a:lvl1pPr>
      <a:lvl2pPr marL="616171" algn="l" defTabSz="1232345" rtl="0" eaLnBrk="1" latinLnBrk="0" hangingPunct="1">
        <a:defRPr sz="2400" kern="1200">
          <a:solidFill>
            <a:schemeClr val="tx1"/>
          </a:solidFill>
          <a:latin typeface="+mn-lt"/>
          <a:ea typeface="+mn-ea"/>
          <a:cs typeface="+mn-cs"/>
        </a:defRPr>
      </a:lvl2pPr>
      <a:lvl3pPr marL="1232345" algn="l" defTabSz="1232345" rtl="0" eaLnBrk="1" latinLnBrk="0" hangingPunct="1">
        <a:defRPr sz="2400" kern="1200">
          <a:solidFill>
            <a:schemeClr val="tx1"/>
          </a:solidFill>
          <a:latin typeface="+mn-lt"/>
          <a:ea typeface="+mn-ea"/>
          <a:cs typeface="+mn-cs"/>
        </a:defRPr>
      </a:lvl3pPr>
      <a:lvl4pPr marL="1848516" algn="l" defTabSz="1232345" rtl="0" eaLnBrk="1" latinLnBrk="0" hangingPunct="1">
        <a:defRPr sz="2400" kern="1200">
          <a:solidFill>
            <a:schemeClr val="tx1"/>
          </a:solidFill>
          <a:latin typeface="+mn-lt"/>
          <a:ea typeface="+mn-ea"/>
          <a:cs typeface="+mn-cs"/>
        </a:defRPr>
      </a:lvl4pPr>
      <a:lvl5pPr marL="2464690" algn="l" defTabSz="1232345" rtl="0" eaLnBrk="1" latinLnBrk="0" hangingPunct="1">
        <a:defRPr sz="2400" kern="1200">
          <a:solidFill>
            <a:schemeClr val="tx1"/>
          </a:solidFill>
          <a:latin typeface="+mn-lt"/>
          <a:ea typeface="+mn-ea"/>
          <a:cs typeface="+mn-cs"/>
        </a:defRPr>
      </a:lvl5pPr>
      <a:lvl6pPr marL="3080862" algn="l" defTabSz="1232345" rtl="0" eaLnBrk="1" latinLnBrk="0" hangingPunct="1">
        <a:defRPr sz="2400" kern="1200">
          <a:solidFill>
            <a:schemeClr val="tx1"/>
          </a:solidFill>
          <a:latin typeface="+mn-lt"/>
          <a:ea typeface="+mn-ea"/>
          <a:cs typeface="+mn-cs"/>
        </a:defRPr>
      </a:lvl6pPr>
      <a:lvl7pPr marL="3697036" algn="l" defTabSz="1232345" rtl="0" eaLnBrk="1" latinLnBrk="0" hangingPunct="1">
        <a:defRPr sz="2400" kern="1200">
          <a:solidFill>
            <a:schemeClr val="tx1"/>
          </a:solidFill>
          <a:latin typeface="+mn-lt"/>
          <a:ea typeface="+mn-ea"/>
          <a:cs typeface="+mn-cs"/>
        </a:defRPr>
      </a:lvl7pPr>
      <a:lvl8pPr marL="4313207" algn="l" defTabSz="1232345" rtl="0" eaLnBrk="1" latinLnBrk="0" hangingPunct="1">
        <a:defRPr sz="2400" kern="1200">
          <a:solidFill>
            <a:schemeClr val="tx1"/>
          </a:solidFill>
          <a:latin typeface="+mn-lt"/>
          <a:ea typeface="+mn-ea"/>
          <a:cs typeface="+mn-cs"/>
        </a:defRPr>
      </a:lvl8pPr>
      <a:lvl9pPr marL="4929378" algn="l" defTabSz="123234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slide" Target="slide30.xml"/><Relationship Id="rId11" Type="http://schemas.openxmlformats.org/officeDocument/2006/relationships/image" Target="../media/image5.jpg"/><Relationship Id="rId5" Type="http://schemas.openxmlformats.org/officeDocument/2006/relationships/slide" Target="slide19.xml"/><Relationship Id="rId10" Type="http://schemas.openxmlformats.org/officeDocument/2006/relationships/slide" Target="slide52.xml"/><Relationship Id="rId4" Type="http://schemas.openxmlformats.org/officeDocument/2006/relationships/slide" Target="slide8.xml"/><Relationship Id="rId9" Type="http://schemas.openxmlformats.org/officeDocument/2006/relationships/slide" Target="slide48.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comments" Target="../comments/comment1.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84ACDCE-EF87-448B-A9E1-198E594D1FD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a:xfrm>
            <a:off x="3" y="0"/>
            <a:ext cx="12191999" cy="6858000"/>
          </a:xfrm>
        </p:spPr>
      </p:pic>
      <p:sp>
        <p:nvSpPr>
          <p:cNvPr id="4" name="Title 3"/>
          <p:cNvSpPr>
            <a:spLocks noGrp="1"/>
          </p:cNvSpPr>
          <p:nvPr>
            <p:ph type="title"/>
          </p:nvPr>
        </p:nvSpPr>
        <p:spPr bwMode="white">
          <a:xfrm>
            <a:off x="587375" y="3509939"/>
            <a:ext cx="11042650" cy="1063817"/>
          </a:xfrm>
        </p:spPr>
        <p:txBody>
          <a:bodyPr/>
          <a:lstStyle/>
          <a:p>
            <a:r>
              <a:rPr lang="nb-NO" sz="4267" dirty="0">
                <a:ln>
                  <a:solidFill>
                    <a:schemeClr val="tx1">
                      <a:alpha val="22000"/>
                    </a:schemeClr>
                  </a:solidFill>
                </a:ln>
              </a:rPr>
              <a:t>mobbing og trakassering i universitets- og høyskolesektoren </a:t>
            </a:r>
          </a:p>
        </p:txBody>
      </p:sp>
      <p:sp>
        <p:nvSpPr>
          <p:cNvPr id="5" name="Text Placeholder 4"/>
          <p:cNvSpPr>
            <a:spLocks noGrp="1"/>
          </p:cNvSpPr>
          <p:nvPr>
            <p:ph type="body" sz="quarter" idx="13"/>
          </p:nvPr>
        </p:nvSpPr>
        <p:spPr bwMode="white">
          <a:xfrm>
            <a:off x="587374" y="2541142"/>
            <a:ext cx="3720200" cy="829179"/>
          </a:xfrm>
        </p:spPr>
        <p:txBody>
          <a:bodyPr>
            <a:normAutofit/>
          </a:bodyPr>
          <a:lstStyle/>
          <a:p>
            <a:r>
              <a:rPr lang="nb-NO" sz="3733" dirty="0">
                <a:ln>
                  <a:solidFill>
                    <a:schemeClr val="tx1">
                      <a:alpha val="18000"/>
                    </a:schemeClr>
                  </a:solidFill>
                </a:ln>
                <a:effectLst/>
              </a:rPr>
              <a:t>Nasjonal rapport</a:t>
            </a:r>
          </a:p>
        </p:txBody>
      </p:sp>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endParaRPr lang="en-GB" sz="1067" dirty="0">
              <a:solidFill>
                <a:srgbClr val="222223">
                  <a:lumMod val="75000"/>
                  <a:lumOff val="25000"/>
                </a:srgbClr>
              </a:solidFill>
              <a:latin typeface="Calibri"/>
            </a:endParaRPr>
          </a:p>
          <a:p>
            <a:pPr defTabSz="1232345">
              <a:lnSpc>
                <a:spcPct val="85000"/>
              </a:lnSpc>
              <a:spcBef>
                <a:spcPts val="272"/>
              </a:spcBef>
            </a:pPr>
            <a:endParaRPr lang="en-GB" sz="1067" dirty="0">
              <a:solidFill>
                <a:srgbClr val="222223">
                  <a:lumMod val="75000"/>
                  <a:lumOff val="25000"/>
                </a:srgbClr>
              </a:solidFill>
              <a:latin typeface="Calibri"/>
            </a:endParaRPr>
          </a:p>
        </p:txBody>
      </p:sp>
      <p:sp>
        <p:nvSpPr>
          <p:cNvPr id="2" name="TextBox 1"/>
          <p:cNvSpPr txBox="1"/>
          <p:nvPr/>
        </p:nvSpPr>
        <p:spPr>
          <a:xfrm>
            <a:off x="589440" y="6377638"/>
            <a:ext cx="6468781" cy="328423"/>
          </a:xfrm>
          <a:prstGeom prst="rect">
            <a:avLst/>
          </a:prstGeom>
        </p:spPr>
        <p:txBody>
          <a:bodyPr vert="horz" wrap="square" lIns="0" tIns="0" rIns="0" bIns="0" rtlCol="0">
            <a:spAutoFit/>
          </a:bodyPr>
          <a:lstStyle/>
          <a:p>
            <a:pPr marL="6351" defTabSz="1232345"/>
            <a:r>
              <a:rPr lang="en-US" sz="1067" b="1" dirty="0">
                <a:solidFill>
                  <a:srgbClr val="222223">
                    <a:lumMod val="75000"/>
                    <a:lumOff val="25000"/>
                  </a:srgbClr>
                </a:solidFill>
              </a:rPr>
              <a:t>© 2019 Ipsos.  All rights reserved. Contains Ipsos' Confidential and Proprietary information and may not be disclosed or reproduced without the prior written consent of Ipsos.</a:t>
            </a:r>
          </a:p>
        </p:txBody>
      </p:sp>
      <p:grpSp>
        <p:nvGrpSpPr>
          <p:cNvPr id="12" name="Group 11">
            <a:extLst>
              <a:ext uri="{FF2B5EF4-FFF2-40B4-BE49-F238E27FC236}">
                <a16:creationId xmlns:a16="http://schemas.microsoft.com/office/drawing/2014/main" id="{A8C96EBE-4189-4A49-A292-B595499FFE8C}"/>
              </a:ext>
            </a:extLst>
          </p:cNvPr>
          <p:cNvGrpSpPr/>
          <p:nvPr/>
        </p:nvGrpSpPr>
        <p:grpSpPr>
          <a:xfrm>
            <a:off x="9359742" y="6192171"/>
            <a:ext cx="2578061" cy="474643"/>
            <a:chOff x="10239375" y="6688139"/>
            <a:chExt cx="2842245" cy="523426"/>
          </a:xfrm>
        </p:grpSpPr>
        <p:pic>
          <p:nvPicPr>
            <p:cNvPr id="13" name="Picture 12" descr="IPSOS_GAMECHANGERS_blue.png">
              <a:extLst>
                <a:ext uri="{FF2B5EF4-FFF2-40B4-BE49-F238E27FC236}">
                  <a16:creationId xmlns:a16="http://schemas.microsoft.com/office/drawing/2014/main" id="{A6984600-7E13-4F1B-9A41-66CE1A95F5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88" t="-9671" b="-1"/>
            <a:stretch/>
          </p:blipFill>
          <p:spPr>
            <a:xfrm>
              <a:off x="12526963" y="6688139"/>
              <a:ext cx="554657" cy="523426"/>
            </a:xfrm>
            <a:prstGeom prst="rect">
              <a:avLst/>
            </a:prstGeom>
          </p:spPr>
        </p:pic>
        <p:pic>
          <p:nvPicPr>
            <p:cNvPr id="14" name="Picture 13" descr="IPSOS_GAMECHANGERS_blue.png">
              <a:extLst>
                <a:ext uri="{FF2B5EF4-FFF2-40B4-BE49-F238E27FC236}">
                  <a16:creationId xmlns:a16="http://schemas.microsoft.com/office/drawing/2014/main" id="{E0E78D02-D841-4638-99F6-14A94847D7C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4610" r="22774"/>
            <a:stretch/>
          </p:blipFill>
          <p:spPr>
            <a:xfrm>
              <a:off x="10239375" y="6804025"/>
              <a:ext cx="2028825" cy="407539"/>
            </a:xfrm>
            <a:prstGeom prst="rect">
              <a:avLst/>
            </a:prstGeom>
          </p:spPr>
        </p:pic>
      </p:grpSp>
    </p:spTree>
    <p:extLst>
      <p:ext uri="{BB962C8B-B14F-4D97-AF65-F5344CB8AC3E}">
        <p14:creationId xmlns:p14="http://schemas.microsoft.com/office/powerpoint/2010/main" val="1360057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120260" y="1569049"/>
            <a:ext cx="6975461" cy="2706348"/>
          </a:xfrm>
        </p:spPr>
        <p:txBody>
          <a:bodyPr>
            <a:noAutofit/>
          </a:bodyPr>
          <a:lstStyle/>
          <a:p>
            <a:pPr marL="347220" lvl="1" indent="-342900">
              <a:buFont typeface="Arial" panose="020B0604020202020204" pitchFamily="34" charset="0"/>
              <a:buChar char="•"/>
            </a:pPr>
            <a:r>
              <a:rPr lang="nb-NO" sz="2000" dirty="0">
                <a:solidFill>
                  <a:srgbClr val="636363"/>
                </a:solidFill>
              </a:rPr>
              <a:t>Respondenter over 50 år:</a:t>
            </a:r>
          </a:p>
          <a:p>
            <a:pPr marL="591963" lvl="2" indent="-342900"/>
            <a:r>
              <a:rPr lang="nb-NO" sz="2000" dirty="0">
                <a:solidFill>
                  <a:srgbClr val="636363"/>
                </a:solidFill>
              </a:rPr>
              <a:t>40.7 % av respondentene </a:t>
            </a:r>
          </a:p>
          <a:p>
            <a:pPr marL="591963" lvl="2" indent="-342900"/>
            <a:r>
              <a:rPr lang="nb-NO" sz="2000" dirty="0">
                <a:solidFill>
                  <a:srgbClr val="636363"/>
                </a:solidFill>
              </a:rPr>
              <a:t>Opplever 44.4 % av all mobbing/trakassering</a:t>
            </a:r>
          </a:p>
          <a:p>
            <a:pPr marL="347220" lvl="1" indent="-342900">
              <a:buFont typeface="Arial" panose="020B0604020202020204" pitchFamily="34" charset="0"/>
              <a:buChar char="•"/>
            </a:pPr>
            <a:r>
              <a:rPr lang="nb-NO" sz="2000" dirty="0">
                <a:solidFill>
                  <a:srgbClr val="636363"/>
                </a:solidFill>
              </a:rPr>
              <a:t>Respondenter under 50 år:</a:t>
            </a:r>
          </a:p>
          <a:p>
            <a:pPr marL="591963" lvl="2" indent="-342900"/>
            <a:r>
              <a:rPr lang="nb-NO" sz="2000" dirty="0">
                <a:solidFill>
                  <a:srgbClr val="636363"/>
                </a:solidFill>
              </a:rPr>
              <a:t>59 % av respondentene</a:t>
            </a:r>
          </a:p>
          <a:p>
            <a:pPr marL="591963" lvl="2" indent="-342900"/>
            <a:r>
              <a:rPr lang="nb-NO" sz="2000" dirty="0">
                <a:solidFill>
                  <a:srgbClr val="636363"/>
                </a:solidFill>
              </a:rPr>
              <a:t>Opplever 55.6 % av all mobbing/trakassering</a:t>
            </a:r>
          </a:p>
          <a:p>
            <a:pPr marL="347220" lvl="1" indent="-342900">
              <a:buFont typeface="Arial" panose="020B0604020202020204" pitchFamily="34" charset="0"/>
              <a:buChar char="•"/>
            </a:pPr>
            <a:endParaRPr lang="nb-NO" sz="2000" dirty="0">
              <a:solidFill>
                <a:srgbClr val="636363"/>
              </a:solidFill>
            </a:endParaRPr>
          </a:p>
          <a:p>
            <a:pPr lvl="1"/>
            <a:endParaRPr lang="nb-NO" sz="2000" dirty="0">
              <a:solidFill>
                <a:srgbClr val="636363"/>
              </a:solidFill>
            </a:endParaRPr>
          </a:p>
          <a:p>
            <a:pPr lvl="1"/>
            <a:endParaRPr lang="en-GB" sz="2000" dirty="0">
              <a:solidFill>
                <a:srgbClr val="636363"/>
              </a:solidFill>
            </a:endParaRP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4734711" y="1359774"/>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2931266" y="994751"/>
            <a:ext cx="5951478"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Mobbing og trakassering – overrepresentasjon</a:t>
            </a:r>
          </a:p>
        </p:txBody>
      </p:sp>
    </p:spTree>
    <p:extLst>
      <p:ext uri="{BB962C8B-B14F-4D97-AF65-F5344CB8AC3E}">
        <p14:creationId xmlns:p14="http://schemas.microsoft.com/office/powerpoint/2010/main" val="3133599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120261" y="1569050"/>
            <a:ext cx="6139096" cy="2706348"/>
          </a:xfrm>
        </p:spPr>
        <p:txBody>
          <a:bodyPr>
            <a:noAutofit/>
          </a:bodyPr>
          <a:lstStyle/>
          <a:p>
            <a:pPr marL="347220" lvl="1" indent="-342900">
              <a:buFont typeface="Arial" panose="020B0604020202020204" pitchFamily="34" charset="0"/>
              <a:buChar char="•"/>
              <a:defRPr/>
            </a:pPr>
            <a:r>
              <a:rPr lang="nb-NO" sz="2000" dirty="0">
                <a:solidFill>
                  <a:srgbClr val="636363"/>
                </a:solidFill>
              </a:rPr>
              <a:t>1.6 % av respondentene oppgir å ha blitt utsatt for seksuell trakassering i sitt nåværende arbeidsforhold i løpet av de siste 12 månedene. </a:t>
            </a:r>
          </a:p>
          <a:p>
            <a:pPr marL="347220" lvl="1" indent="-342900">
              <a:buFont typeface="Arial" panose="020B0604020202020204" pitchFamily="34" charset="0"/>
              <a:buChar char="•"/>
              <a:defRPr/>
            </a:pPr>
            <a:r>
              <a:rPr lang="nb-NO" sz="2000" dirty="0">
                <a:solidFill>
                  <a:srgbClr val="636363"/>
                </a:solidFill>
              </a:rPr>
              <a:t>2.2 % kvinner og 0.9 % menn har blitt utsatt for seksuell trakassering, og de er oftere yngre enn eldre. </a:t>
            </a:r>
          </a:p>
          <a:p>
            <a:pPr marL="347220" lvl="1" indent="-342900">
              <a:buFont typeface="Arial" panose="020B0604020202020204" pitchFamily="34" charset="0"/>
              <a:buChar char="•"/>
              <a:defRPr/>
            </a:pPr>
            <a:r>
              <a:rPr lang="nb-NO" sz="2000" dirty="0">
                <a:solidFill>
                  <a:srgbClr val="636363"/>
                </a:solidFill>
              </a:rPr>
              <a:t>Stipendiater er gruppen med høyest andel som oppgir å ha blitt utsatt for seksuell trakassering.</a:t>
            </a:r>
          </a:p>
          <a:p>
            <a:pPr marL="347220" lvl="1" indent="-342900">
              <a:buFont typeface="Arial" panose="020B0604020202020204" pitchFamily="34" charset="0"/>
              <a:buChar char="•"/>
            </a:pPr>
            <a:endParaRPr lang="nb-NO" sz="2000" dirty="0">
              <a:solidFill>
                <a:srgbClr val="636363"/>
              </a:solidFill>
            </a:endParaRPr>
          </a:p>
          <a:p>
            <a:pPr lvl="1"/>
            <a:endParaRPr lang="en-GB" sz="2000" dirty="0">
              <a:solidFill>
                <a:srgbClr val="636363"/>
              </a:solidFill>
            </a:endParaRP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4734711" y="1359774"/>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4734710" y="994751"/>
            <a:ext cx="2369541"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Seksuell trakassering</a:t>
            </a:r>
          </a:p>
        </p:txBody>
      </p:sp>
    </p:spTree>
    <p:extLst>
      <p:ext uri="{BB962C8B-B14F-4D97-AF65-F5344CB8AC3E}">
        <p14:creationId xmlns:p14="http://schemas.microsoft.com/office/powerpoint/2010/main" val="1658012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120261" y="1569049"/>
            <a:ext cx="6856252" cy="4053825"/>
          </a:xfrm>
        </p:spPr>
        <p:txBody>
          <a:bodyPr>
            <a:noAutofit/>
          </a:bodyPr>
          <a:lstStyle/>
          <a:p>
            <a:pPr marL="347220" lvl="1" indent="-342900">
              <a:buFont typeface="Arial" panose="020B0604020202020204" pitchFamily="34" charset="0"/>
              <a:buChar char="•"/>
              <a:defRPr/>
            </a:pPr>
            <a:r>
              <a:rPr lang="nb-NO" sz="2000" dirty="0">
                <a:solidFill>
                  <a:srgbClr val="636363"/>
                </a:solidFill>
              </a:rPr>
              <a:t>Kvinnelige respondenter: </a:t>
            </a:r>
          </a:p>
          <a:p>
            <a:pPr marL="591963" lvl="2" indent="-342900">
              <a:defRPr/>
            </a:pPr>
            <a:r>
              <a:rPr lang="nb-NO" sz="2000" dirty="0">
                <a:solidFill>
                  <a:srgbClr val="636363"/>
                </a:solidFill>
              </a:rPr>
              <a:t>Utgjør 60 % av respondentene</a:t>
            </a:r>
          </a:p>
          <a:p>
            <a:pPr marL="591963" lvl="2" indent="-342900">
              <a:defRPr/>
            </a:pPr>
            <a:r>
              <a:rPr lang="nb-NO" sz="2000" dirty="0">
                <a:solidFill>
                  <a:srgbClr val="636363"/>
                </a:solidFill>
              </a:rPr>
              <a:t>Opplever 78.9 % av all seksuell trakassering</a:t>
            </a:r>
          </a:p>
          <a:p>
            <a:pPr marL="347220" lvl="1" indent="-342900">
              <a:buFont typeface="Arial" panose="020B0604020202020204" pitchFamily="34" charset="0"/>
              <a:buChar char="•"/>
              <a:defRPr/>
            </a:pPr>
            <a:r>
              <a:rPr lang="nb-NO" sz="2000" dirty="0">
                <a:solidFill>
                  <a:srgbClr val="636363"/>
                </a:solidFill>
              </a:rPr>
              <a:t>Respondenter under 40 år: </a:t>
            </a:r>
          </a:p>
          <a:p>
            <a:pPr marL="591963" lvl="2" indent="-342900">
              <a:defRPr/>
            </a:pPr>
            <a:r>
              <a:rPr lang="nb-NO" sz="2000" dirty="0">
                <a:solidFill>
                  <a:srgbClr val="636363"/>
                </a:solidFill>
              </a:rPr>
              <a:t>Utgjør 30.5 % av respondentene</a:t>
            </a:r>
          </a:p>
          <a:p>
            <a:pPr marL="591963" lvl="2" indent="-342900">
              <a:defRPr/>
            </a:pPr>
            <a:r>
              <a:rPr lang="nb-NO" sz="2000" dirty="0">
                <a:solidFill>
                  <a:srgbClr val="636363"/>
                </a:solidFill>
              </a:rPr>
              <a:t>Opplever 51.2 % av all seksuell trakassering</a:t>
            </a:r>
          </a:p>
          <a:p>
            <a:pPr marL="347220" lvl="1" indent="-342900">
              <a:buFont typeface="Arial" panose="020B0604020202020204" pitchFamily="34" charset="0"/>
              <a:buChar char="•"/>
              <a:defRPr/>
            </a:pPr>
            <a:r>
              <a:rPr lang="nb-NO" sz="2000" dirty="0">
                <a:solidFill>
                  <a:srgbClr val="636363"/>
                </a:solidFill>
              </a:rPr>
              <a:t>Stipendiater: </a:t>
            </a:r>
          </a:p>
          <a:p>
            <a:pPr marL="591963" lvl="2" indent="-342900">
              <a:defRPr/>
            </a:pPr>
            <a:r>
              <a:rPr lang="nb-NO" sz="2000" dirty="0">
                <a:solidFill>
                  <a:srgbClr val="636363"/>
                </a:solidFill>
              </a:rPr>
              <a:t>Utgjør 12.5 % av respondentene</a:t>
            </a:r>
          </a:p>
          <a:p>
            <a:pPr marL="591963" lvl="2" indent="-342900">
              <a:defRPr/>
            </a:pPr>
            <a:r>
              <a:rPr lang="nb-NO" sz="2000" dirty="0">
                <a:solidFill>
                  <a:srgbClr val="636363"/>
                </a:solidFill>
              </a:rPr>
              <a:t>Opplever 23.1 % av all seksuell trakassering</a:t>
            </a:r>
          </a:p>
          <a:p>
            <a:pPr lvl="1"/>
            <a:endParaRPr lang="en-GB" sz="2000" dirty="0">
              <a:solidFill>
                <a:srgbClr val="636363"/>
              </a:solidFill>
            </a:endParaRP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4734711" y="1359774"/>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3120262" y="994751"/>
            <a:ext cx="5594530"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Seksuell trakassering – overrepresentasjon</a:t>
            </a:r>
          </a:p>
        </p:txBody>
      </p:sp>
    </p:spTree>
    <p:extLst>
      <p:ext uri="{BB962C8B-B14F-4D97-AF65-F5344CB8AC3E}">
        <p14:creationId xmlns:p14="http://schemas.microsoft.com/office/powerpoint/2010/main" val="3967560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120261" y="2075825"/>
            <a:ext cx="6139096" cy="2749551"/>
          </a:xfrm>
        </p:spPr>
        <p:txBody>
          <a:bodyPr>
            <a:noAutofit/>
          </a:bodyPr>
          <a:lstStyle/>
          <a:p>
            <a:pPr lvl="1"/>
            <a:r>
              <a:rPr lang="nb-NO" sz="2000" dirty="0">
                <a:solidFill>
                  <a:srgbClr val="636363"/>
                </a:solidFill>
              </a:rPr>
              <a:t>Spørsmålet om seksuelle overgrep har blitt formulert på følgende måte: </a:t>
            </a:r>
          </a:p>
          <a:p>
            <a:pPr lvl="2" indent="0">
              <a:buNone/>
            </a:pPr>
            <a:r>
              <a:rPr lang="nb-NO" sz="1800" i="1" kern="0" dirty="0">
                <a:solidFill>
                  <a:schemeClr val="tx1">
                    <a:lumMod val="90000"/>
                    <a:lumOff val="10000"/>
                  </a:schemeClr>
                </a:solidFill>
              </a:rPr>
              <a:t>Har du i løpet av de siste 12 månedene, i ditt nåværende arbeidsforhold, opplevd at noen har skaffet seg seksuell omgang med deg ved bruk av vold, eller har du følt deg tvunget, truet eller presset til seksuell omgang?</a:t>
            </a:r>
          </a:p>
          <a:p>
            <a:pPr marL="0" lvl="1"/>
            <a:r>
              <a:rPr lang="nb-NO" sz="2000" dirty="0">
                <a:solidFill>
                  <a:schemeClr val="tx1">
                    <a:lumMod val="75000"/>
                    <a:lumOff val="25000"/>
                  </a:schemeClr>
                </a:solidFill>
              </a:rPr>
              <a:t>Ordlyden i spørsmålet ligner straffelovens paragraf 291 a-c og som i loven refereres til som voldtekt.</a:t>
            </a:r>
            <a:endParaRPr lang="nb-NO" sz="2000" i="1" kern="0" dirty="0">
              <a:solidFill>
                <a:srgbClr val="222223"/>
              </a:solidFill>
            </a:endParaRP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4734711" y="1359774"/>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4734710" y="994751"/>
            <a:ext cx="2369541"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Seksuelle overgrep</a:t>
            </a:r>
          </a:p>
        </p:txBody>
      </p:sp>
    </p:spTree>
    <p:extLst>
      <p:ext uri="{BB962C8B-B14F-4D97-AF65-F5344CB8AC3E}">
        <p14:creationId xmlns:p14="http://schemas.microsoft.com/office/powerpoint/2010/main" val="1077703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120261" y="1558033"/>
            <a:ext cx="5951478" cy="2706348"/>
          </a:xfrm>
        </p:spPr>
        <p:txBody>
          <a:bodyPr>
            <a:noAutofit/>
          </a:bodyPr>
          <a:lstStyle/>
          <a:p>
            <a:pPr marL="347220" lvl="1" indent="-342900">
              <a:buFont typeface="Arial" panose="020B0604020202020204" pitchFamily="34" charset="0"/>
              <a:buChar char="•"/>
            </a:pPr>
            <a:r>
              <a:rPr lang="nb-NO" sz="2000" dirty="0">
                <a:solidFill>
                  <a:srgbClr val="636363"/>
                </a:solidFill>
              </a:rPr>
              <a:t>Undersøkelsen registrerer 18 tilfeller av seksuelle overgrep i forbindelse med respondentenes arbeidsforhold i løpet av de siste 12 månedene. </a:t>
            </a:r>
          </a:p>
          <a:p>
            <a:pPr marL="347220" lvl="1" indent="-342900">
              <a:buFont typeface="Arial" panose="020B0604020202020204" pitchFamily="34" charset="0"/>
              <a:buChar char="•"/>
            </a:pPr>
            <a:r>
              <a:rPr lang="nb-NO" sz="2000" dirty="0">
                <a:solidFill>
                  <a:srgbClr val="636363"/>
                </a:solidFill>
              </a:rPr>
              <a:t>Ytterligere 35 respondenter svarer </a:t>
            </a:r>
            <a:r>
              <a:rPr lang="nb-NO" sz="2000" i="1" dirty="0">
                <a:solidFill>
                  <a:srgbClr val="636363"/>
                </a:solidFill>
              </a:rPr>
              <a:t>vet ikke/usikker</a:t>
            </a:r>
            <a:r>
              <a:rPr lang="nb-NO" sz="2000" dirty="0">
                <a:solidFill>
                  <a:srgbClr val="636363"/>
                </a:solidFill>
              </a:rPr>
              <a:t>, noe som indikerer at de har blitt utsatt for en hendelse som de ikke vet om passer til beskrivelsen i spørreskjemaet. </a:t>
            </a:r>
          </a:p>
          <a:p>
            <a:pPr marL="347220" lvl="1" indent="-342900">
              <a:buFont typeface="Arial" panose="020B0604020202020204" pitchFamily="34" charset="0"/>
              <a:buChar char="•"/>
            </a:pPr>
            <a:r>
              <a:rPr lang="nb-NO" sz="2000" dirty="0">
                <a:solidFill>
                  <a:srgbClr val="636363"/>
                </a:solidFill>
              </a:rPr>
              <a:t>Stipendiater oppgir oftere enn andre grupper å ha blitt utsatt for seksuelle overgrep.</a:t>
            </a: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4734711" y="1359774"/>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3554171" y="993230"/>
            <a:ext cx="4730620"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Seksuelle overgrep</a:t>
            </a:r>
          </a:p>
        </p:txBody>
      </p:sp>
    </p:spTree>
    <p:extLst>
      <p:ext uri="{BB962C8B-B14F-4D97-AF65-F5344CB8AC3E}">
        <p14:creationId xmlns:p14="http://schemas.microsoft.com/office/powerpoint/2010/main" val="2989646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120260" y="1558033"/>
            <a:ext cx="6938139" cy="2706348"/>
          </a:xfrm>
        </p:spPr>
        <p:txBody>
          <a:bodyPr>
            <a:noAutofit/>
          </a:bodyPr>
          <a:lstStyle/>
          <a:p>
            <a:pPr marL="347220" lvl="1" indent="-342900">
              <a:buFont typeface="Arial" panose="020B0604020202020204" pitchFamily="34" charset="0"/>
              <a:buChar char="•"/>
            </a:pPr>
            <a:r>
              <a:rPr lang="nb-NO" sz="2000" dirty="0">
                <a:solidFill>
                  <a:srgbClr val="636363"/>
                </a:solidFill>
              </a:rPr>
              <a:t>Stipendiater:</a:t>
            </a:r>
          </a:p>
          <a:p>
            <a:pPr marL="591963" lvl="2" indent="-342900"/>
            <a:r>
              <a:rPr lang="nb-NO" sz="2000" dirty="0">
                <a:solidFill>
                  <a:srgbClr val="636363"/>
                </a:solidFill>
              </a:rPr>
              <a:t>Utgjør 12.5 % av respondentene</a:t>
            </a:r>
          </a:p>
          <a:p>
            <a:pPr marL="591963" lvl="2" indent="-342900"/>
            <a:r>
              <a:rPr lang="nb-NO" sz="2000" dirty="0">
                <a:solidFill>
                  <a:srgbClr val="636363"/>
                </a:solidFill>
              </a:rPr>
              <a:t>Opplever 39 % av rapporterte overgrep (7 av 18 tilfeller).</a:t>
            </a:r>
          </a:p>
          <a:p>
            <a:pPr marL="347220" lvl="1" indent="-342900">
              <a:buFont typeface="Arial" panose="020B0604020202020204" pitchFamily="34" charset="0"/>
              <a:buChar char="•"/>
            </a:pPr>
            <a:r>
              <a:rPr lang="nb-NO" sz="2000" dirty="0">
                <a:solidFill>
                  <a:srgbClr val="636363"/>
                </a:solidFill>
              </a:rPr>
              <a:t>Dette er en sterk overrepresentasjon. </a:t>
            </a:r>
          </a:p>
          <a:p>
            <a:pPr marL="347220" lvl="1" indent="-342900">
              <a:buFont typeface="Arial" panose="020B0604020202020204" pitchFamily="34" charset="0"/>
              <a:buChar char="•"/>
            </a:pPr>
            <a:endParaRPr lang="nb-NO" sz="2000" dirty="0">
              <a:solidFill>
                <a:srgbClr val="636363"/>
              </a:solidFill>
            </a:endParaRP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4734711" y="1359774"/>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3564294" y="994751"/>
            <a:ext cx="4711959"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Seksuelle overgrep – overrepresentasjon</a:t>
            </a:r>
          </a:p>
        </p:txBody>
      </p:sp>
    </p:spTree>
    <p:extLst>
      <p:ext uri="{BB962C8B-B14F-4D97-AF65-F5344CB8AC3E}">
        <p14:creationId xmlns:p14="http://schemas.microsoft.com/office/powerpoint/2010/main" val="872519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120261" y="1558033"/>
            <a:ext cx="5951478" cy="2706348"/>
          </a:xfrm>
        </p:spPr>
        <p:txBody>
          <a:bodyPr>
            <a:noAutofit/>
          </a:bodyPr>
          <a:lstStyle/>
          <a:p>
            <a:pPr marL="347220" lvl="1" indent="-342900">
              <a:buFont typeface="Arial" panose="020B0604020202020204" pitchFamily="34" charset="0"/>
              <a:buChar char="•"/>
            </a:pPr>
            <a:r>
              <a:rPr lang="nb-NO" sz="2000" dirty="0">
                <a:solidFill>
                  <a:srgbClr val="636363"/>
                </a:solidFill>
              </a:rPr>
              <a:t>Andelen som har blitt mobbet/trakassert er betydelig, og peker på et problem ved akademia som arbeidsplass som må tas på alvor. </a:t>
            </a:r>
          </a:p>
          <a:p>
            <a:pPr marL="347220" lvl="1" indent="-342900">
              <a:buFont typeface="Arial" panose="020B0604020202020204" pitchFamily="34" charset="0"/>
              <a:buChar char="•"/>
            </a:pPr>
            <a:r>
              <a:rPr lang="nb-NO" sz="2000" dirty="0">
                <a:solidFill>
                  <a:srgbClr val="636363"/>
                </a:solidFill>
              </a:rPr>
              <a:t>Det er relativt få som oppgir de ordinære trakasseringsgrunnlagene (kjønn, etnisitet, legning, etc.) som bakgrunn for trakasseringen. </a:t>
            </a:r>
          </a:p>
          <a:p>
            <a:pPr marL="347220" lvl="1" indent="-342900">
              <a:buFont typeface="Arial" panose="020B0604020202020204" pitchFamily="34" charset="0"/>
              <a:buChar char="•"/>
            </a:pPr>
            <a:r>
              <a:rPr lang="nb-NO" sz="2000" dirty="0">
                <a:solidFill>
                  <a:srgbClr val="636363"/>
                </a:solidFill>
              </a:rPr>
              <a:t>Dette indikerer at det finnes en rekke andre årsaker til mobbing/trakassering i akademia som denne undersøkelsen ikke har avdekket. </a:t>
            </a:r>
          </a:p>
          <a:p>
            <a:pPr marL="347220" lvl="1" indent="-342900">
              <a:buFont typeface="Arial" panose="020B0604020202020204" pitchFamily="34" charset="0"/>
              <a:buChar char="•"/>
            </a:pPr>
            <a:endParaRPr lang="nb-NO" sz="2000" dirty="0">
              <a:solidFill>
                <a:srgbClr val="636363"/>
              </a:solidFill>
            </a:endParaRP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4734711" y="1359774"/>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4734710" y="994751"/>
            <a:ext cx="2369541"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KONKLUSJONER</a:t>
            </a:r>
          </a:p>
        </p:txBody>
      </p:sp>
    </p:spTree>
    <p:extLst>
      <p:ext uri="{BB962C8B-B14F-4D97-AF65-F5344CB8AC3E}">
        <p14:creationId xmlns:p14="http://schemas.microsoft.com/office/powerpoint/2010/main" val="1457389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120260" y="1558032"/>
            <a:ext cx="6139097" cy="4086985"/>
          </a:xfrm>
        </p:spPr>
        <p:txBody>
          <a:bodyPr>
            <a:noAutofit/>
          </a:bodyPr>
          <a:lstStyle/>
          <a:p>
            <a:pPr marL="347220" lvl="1" indent="-342900">
              <a:buFont typeface="Arial" panose="020B0604020202020204" pitchFamily="34" charset="0"/>
              <a:buChar char="•"/>
            </a:pPr>
            <a:r>
              <a:rPr lang="nb-NO" sz="2000" dirty="0">
                <a:solidFill>
                  <a:srgbClr val="636363"/>
                </a:solidFill>
              </a:rPr>
              <a:t>Undersøkelsen avdekker en generasjonsforskjell. </a:t>
            </a:r>
          </a:p>
          <a:p>
            <a:pPr marL="347220" lvl="1" indent="-342900">
              <a:buFont typeface="Arial" panose="020B0604020202020204" pitchFamily="34" charset="0"/>
              <a:buChar char="•"/>
            </a:pPr>
            <a:r>
              <a:rPr lang="nb-NO" sz="2000" dirty="0">
                <a:solidFill>
                  <a:srgbClr val="636363"/>
                </a:solidFill>
              </a:rPr>
              <a:t>Mobbing og trakassering rammer i noe større grad eldre respondenter, og det gruppen over 50 år er overrepresentert. </a:t>
            </a:r>
          </a:p>
          <a:p>
            <a:pPr marL="347220" lvl="1" indent="-342900">
              <a:buFont typeface="Arial" panose="020B0604020202020204" pitchFamily="34" charset="0"/>
              <a:buChar char="•"/>
            </a:pPr>
            <a:r>
              <a:rPr lang="nb-NO" sz="2000" dirty="0">
                <a:solidFill>
                  <a:srgbClr val="636363"/>
                </a:solidFill>
              </a:rPr>
              <a:t>Seksuell trakassering og overgrep rammer i langt større grad rammer de yngre, og respondenter under 40 år/stipendiater er forholdsvis sterkt overrepresentert. </a:t>
            </a:r>
          </a:p>
          <a:p>
            <a:pPr marL="347220" lvl="1" indent="-342900">
              <a:buFont typeface="Arial" panose="020B0604020202020204" pitchFamily="34" charset="0"/>
              <a:buChar char="•"/>
            </a:pPr>
            <a:endParaRPr lang="nb-NO" sz="2000" dirty="0">
              <a:solidFill>
                <a:srgbClr val="636363"/>
              </a:solidFill>
            </a:endParaRP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4734711" y="1359774"/>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4734710" y="994751"/>
            <a:ext cx="2369541"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KONKLUSJONER</a:t>
            </a:r>
          </a:p>
        </p:txBody>
      </p:sp>
    </p:spTree>
    <p:extLst>
      <p:ext uri="{BB962C8B-B14F-4D97-AF65-F5344CB8AC3E}">
        <p14:creationId xmlns:p14="http://schemas.microsoft.com/office/powerpoint/2010/main" val="1704631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120261" y="1558033"/>
            <a:ext cx="5951478" cy="2706348"/>
          </a:xfrm>
        </p:spPr>
        <p:txBody>
          <a:bodyPr>
            <a:noAutofit/>
          </a:bodyPr>
          <a:lstStyle/>
          <a:p>
            <a:pPr marL="347220" lvl="1" indent="-342900">
              <a:buFont typeface="Arial" panose="020B0604020202020204" pitchFamily="34" charset="0"/>
              <a:buChar char="•"/>
            </a:pPr>
            <a:r>
              <a:rPr lang="nb-NO" sz="2000" dirty="0">
                <a:solidFill>
                  <a:srgbClr val="636363"/>
                </a:solidFill>
              </a:rPr>
              <a:t>Tallene på både seksuell trakassering og seksuelle overgrep viser at stipendiater er en spesielt utsatt gruppe. </a:t>
            </a:r>
          </a:p>
          <a:p>
            <a:pPr marL="347220" lvl="1" indent="-342900">
              <a:buFont typeface="Arial" panose="020B0604020202020204" pitchFamily="34" charset="0"/>
              <a:buChar char="•"/>
            </a:pPr>
            <a:r>
              <a:rPr lang="nb-NO" sz="2000" dirty="0">
                <a:solidFill>
                  <a:srgbClr val="636363"/>
                </a:solidFill>
              </a:rPr>
              <a:t>Stipendiater er overrepresentert både i tallene på seksuell trakassering og overgrep. </a:t>
            </a:r>
          </a:p>
          <a:p>
            <a:pPr marL="347220" lvl="1" indent="-342900">
              <a:buFont typeface="Arial" panose="020B0604020202020204" pitchFamily="34" charset="0"/>
              <a:buChar char="•"/>
            </a:pPr>
            <a:r>
              <a:rPr lang="nb-NO" sz="2000" dirty="0">
                <a:solidFill>
                  <a:srgbClr val="636363"/>
                </a:solidFill>
              </a:rPr>
              <a:t>Stipendiatene utgjør 12.5 % av respondentene, men opplever: </a:t>
            </a:r>
          </a:p>
          <a:p>
            <a:pPr marL="591963" lvl="2" indent="-342900"/>
            <a:r>
              <a:rPr lang="nb-NO" sz="2000" dirty="0">
                <a:solidFill>
                  <a:srgbClr val="636363"/>
                </a:solidFill>
              </a:rPr>
              <a:t>23.1 % av all seksuell trakassering</a:t>
            </a:r>
          </a:p>
          <a:p>
            <a:pPr marL="591963" lvl="2" indent="-342900"/>
            <a:r>
              <a:rPr lang="nb-NO" sz="2000" dirty="0">
                <a:solidFill>
                  <a:srgbClr val="636363"/>
                </a:solidFill>
              </a:rPr>
              <a:t>38.9 % av alle seksuelle overgrep</a:t>
            </a:r>
          </a:p>
          <a:p>
            <a:pPr marL="347220" lvl="1" indent="-342900">
              <a:buFont typeface="Arial" panose="020B0604020202020204" pitchFamily="34" charset="0"/>
              <a:buChar char="•"/>
            </a:pPr>
            <a:endParaRPr lang="nb-NO" sz="2000" dirty="0">
              <a:solidFill>
                <a:srgbClr val="636363"/>
              </a:solidFill>
            </a:endParaRP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4734711" y="1359774"/>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4734710" y="994751"/>
            <a:ext cx="2369541"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KONKLUSJONER</a:t>
            </a:r>
          </a:p>
        </p:txBody>
      </p:sp>
    </p:spTree>
    <p:extLst>
      <p:ext uri="{BB962C8B-B14F-4D97-AF65-F5344CB8AC3E}">
        <p14:creationId xmlns:p14="http://schemas.microsoft.com/office/powerpoint/2010/main" val="2274175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19</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Mobbing og trakassering</a:t>
            </a:r>
          </a:p>
        </p:txBody>
      </p:sp>
    </p:spTree>
    <p:extLst>
      <p:ext uri="{BB962C8B-B14F-4D97-AF65-F5344CB8AC3E}">
        <p14:creationId xmlns:p14="http://schemas.microsoft.com/office/powerpoint/2010/main" val="871944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40"/>
          <p:cNvSpPr>
            <a:spLocks noGrp="1"/>
          </p:cNvSpPr>
          <p:nvPr>
            <p:ph type="title"/>
          </p:nvPr>
        </p:nvSpPr>
        <p:spPr>
          <a:xfrm>
            <a:off x="719403" y="451673"/>
            <a:ext cx="11132061" cy="517001"/>
          </a:xfrm>
        </p:spPr>
        <p:txBody>
          <a:bodyPr/>
          <a:lstStyle/>
          <a:p>
            <a:r>
              <a:rPr lang="nb-NO" sz="3733" dirty="0">
                <a:solidFill>
                  <a:schemeClr val="bg2"/>
                </a:solidFill>
              </a:rPr>
              <a:t>Innhold</a:t>
            </a:r>
            <a:endParaRPr lang="nb-NO" sz="4267" dirty="0">
              <a:solidFill>
                <a:schemeClr val="bg2"/>
              </a:solidFill>
            </a:endParaRPr>
          </a:p>
        </p:txBody>
      </p:sp>
      <p:cxnSp>
        <p:nvCxnSpPr>
          <p:cNvPr id="10" name="Straight Connector 3"/>
          <p:cNvCxnSpPr/>
          <p:nvPr/>
        </p:nvCxnSpPr>
        <p:spPr>
          <a:xfrm flipH="1">
            <a:off x="1162697" y="3559286"/>
            <a:ext cx="2103096" cy="854255"/>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1" name="Straight Connector 4"/>
          <p:cNvCxnSpPr/>
          <p:nvPr/>
        </p:nvCxnSpPr>
        <p:spPr>
          <a:xfrm flipH="1">
            <a:off x="3305462" y="2658039"/>
            <a:ext cx="2288724" cy="834067"/>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sp>
        <p:nvSpPr>
          <p:cNvPr id="12" name="Freeform 5"/>
          <p:cNvSpPr/>
          <p:nvPr/>
        </p:nvSpPr>
        <p:spPr>
          <a:xfrm rot="10512056">
            <a:off x="280067" y="1155742"/>
            <a:ext cx="4628229" cy="5372647"/>
          </a:xfrm>
          <a:custGeom>
            <a:avLst/>
            <a:gdLst>
              <a:gd name="connsiteX0" fmla="*/ 0 w 6739128"/>
              <a:gd name="connsiteY0" fmla="*/ 0 h 4873752"/>
              <a:gd name="connsiteX1" fmla="*/ 3886200 w 6739128"/>
              <a:gd name="connsiteY1" fmla="*/ 3785616 h 4873752"/>
              <a:gd name="connsiteX2" fmla="*/ 6739128 w 6739128"/>
              <a:gd name="connsiteY2" fmla="*/ 4873752 h 4873752"/>
              <a:gd name="connsiteX0" fmla="*/ 0 w 6739128"/>
              <a:gd name="connsiteY0" fmla="*/ 0 h 4873752"/>
              <a:gd name="connsiteX1" fmla="*/ 6739128 w 6739128"/>
              <a:gd name="connsiteY1" fmla="*/ 4873752 h 4873752"/>
              <a:gd name="connsiteX0" fmla="*/ 0 w 6739128"/>
              <a:gd name="connsiteY0" fmla="*/ 0 h 4910328"/>
              <a:gd name="connsiteX1" fmla="*/ 6739128 w 6739128"/>
              <a:gd name="connsiteY1" fmla="*/ 4910328 h 4910328"/>
              <a:gd name="connsiteX0" fmla="*/ 0 w 6839712"/>
              <a:gd name="connsiteY0" fmla="*/ 0 h 5038344"/>
              <a:gd name="connsiteX1" fmla="*/ 6839712 w 6839712"/>
              <a:gd name="connsiteY1" fmla="*/ 5038344 h 5038344"/>
              <a:gd name="connsiteX0" fmla="*/ 0 w 6839712"/>
              <a:gd name="connsiteY0" fmla="*/ 0 h 5038344"/>
              <a:gd name="connsiteX1" fmla="*/ 6839712 w 6839712"/>
              <a:gd name="connsiteY1" fmla="*/ 5038344 h 5038344"/>
              <a:gd name="connsiteX0" fmla="*/ 0 w 6839712"/>
              <a:gd name="connsiteY0" fmla="*/ 0 h 5038344"/>
              <a:gd name="connsiteX1" fmla="*/ 6839712 w 6839712"/>
              <a:gd name="connsiteY1" fmla="*/ 5038344 h 5038344"/>
              <a:gd name="connsiteX0" fmla="*/ 0 w 6684082"/>
              <a:gd name="connsiteY0" fmla="*/ 0 h 4794488"/>
              <a:gd name="connsiteX1" fmla="*/ 6684082 w 6684082"/>
              <a:gd name="connsiteY1" fmla="*/ 4794488 h 4794488"/>
              <a:gd name="connsiteX0" fmla="*/ 0 w 5499428"/>
              <a:gd name="connsiteY0" fmla="*/ 0 h 4153284"/>
              <a:gd name="connsiteX1" fmla="*/ 5499428 w 5499428"/>
              <a:gd name="connsiteY1" fmla="*/ 4153284 h 4153284"/>
              <a:gd name="connsiteX0" fmla="*/ 0 w 5390718"/>
              <a:gd name="connsiteY0" fmla="*/ 0 h 4161488"/>
              <a:gd name="connsiteX1" fmla="*/ 5390718 w 5390718"/>
              <a:gd name="connsiteY1" fmla="*/ 4161488 h 4161488"/>
              <a:gd name="connsiteX0" fmla="*/ 0 w 5367597"/>
              <a:gd name="connsiteY0" fmla="*/ 0 h 4153579"/>
              <a:gd name="connsiteX1" fmla="*/ 5367597 w 5367597"/>
              <a:gd name="connsiteY1" fmla="*/ 4153579 h 4153579"/>
            </a:gdLst>
            <a:ahLst/>
            <a:cxnLst>
              <a:cxn ang="0">
                <a:pos x="connsiteX0" y="connsiteY0"/>
              </a:cxn>
              <a:cxn ang="0">
                <a:pos x="connsiteX1" y="connsiteY1"/>
              </a:cxn>
            </a:cxnLst>
            <a:rect l="l" t="t" r="r" b="b"/>
            <a:pathLst>
              <a:path w="5367597" h="4153579">
                <a:moveTo>
                  <a:pt x="0" y="0"/>
                </a:moveTo>
                <a:cubicBezTo>
                  <a:pt x="1063752" y="2237232"/>
                  <a:pt x="2694501" y="3662851"/>
                  <a:pt x="5367597" y="4153579"/>
                </a:cubicBezTo>
              </a:path>
            </a:pathLst>
          </a:custGeom>
          <a:noFill/>
          <a:ln w="9525">
            <a:solidFill>
              <a:srgbClr val="58595B"/>
            </a:solid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3" name="Rounded Rectangle 6"/>
          <p:cNvSpPr>
            <a:spLocks noChangeAspect="1"/>
          </p:cNvSpPr>
          <p:nvPr/>
        </p:nvSpPr>
        <p:spPr>
          <a:xfrm>
            <a:off x="1581308" y="2150558"/>
            <a:ext cx="3547872" cy="2657847"/>
          </a:xfrm>
          <a:prstGeom prst="roundRect">
            <a:avLst>
              <a:gd name="adj" fmla="val 50000"/>
            </a:avLst>
          </a:prstGeom>
          <a:solidFill>
            <a:srgbClr val="011E47"/>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cxnSp>
        <p:nvCxnSpPr>
          <p:cNvPr id="14" name="Straight Connector 7"/>
          <p:cNvCxnSpPr/>
          <p:nvPr/>
        </p:nvCxnSpPr>
        <p:spPr>
          <a:xfrm flipH="1">
            <a:off x="611769" y="4413540"/>
            <a:ext cx="550928" cy="322987"/>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5" name="Straight Connector 8"/>
          <p:cNvCxnSpPr/>
          <p:nvPr/>
        </p:nvCxnSpPr>
        <p:spPr>
          <a:xfrm flipH="1" flipV="1">
            <a:off x="303637" y="3492105"/>
            <a:ext cx="865083" cy="921436"/>
          </a:xfrm>
          <a:prstGeom prst="line">
            <a:avLst/>
          </a:prstGeom>
          <a:ln w="9525">
            <a:solidFill>
              <a:srgbClr val="58595B"/>
            </a:solidFill>
            <a:tailEnd type="oval" w="lg" len="lg"/>
          </a:ln>
        </p:spPr>
        <p:style>
          <a:lnRef idx="1">
            <a:schemeClr val="accent1"/>
          </a:lnRef>
          <a:fillRef idx="0">
            <a:schemeClr val="accent1"/>
          </a:fillRef>
          <a:effectRef idx="0">
            <a:schemeClr val="accent1"/>
          </a:effectRef>
          <a:fontRef idx="minor">
            <a:schemeClr val="tx1"/>
          </a:fontRef>
        </p:style>
      </p:cxnSp>
      <p:sp>
        <p:nvSpPr>
          <p:cNvPr id="16" name="Rounded Rectangle 9"/>
          <p:cNvSpPr/>
          <p:nvPr/>
        </p:nvSpPr>
        <p:spPr>
          <a:xfrm flipV="1">
            <a:off x="5324743" y="2443788"/>
            <a:ext cx="538884" cy="4285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8" name="Rounded Rectangle 11"/>
          <p:cNvSpPr/>
          <p:nvPr/>
        </p:nvSpPr>
        <p:spPr>
          <a:xfrm flipV="1">
            <a:off x="893257" y="4199288"/>
            <a:ext cx="538884" cy="428501"/>
          </a:xfrm>
          <a:prstGeom prst="roundRect">
            <a:avLst>
              <a:gd name="adj" fmla="val 50000"/>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9" name="Rounded Rectangle 12"/>
          <p:cNvSpPr/>
          <p:nvPr/>
        </p:nvSpPr>
        <p:spPr>
          <a:xfrm flipV="1">
            <a:off x="546319" y="3800809"/>
            <a:ext cx="235152" cy="186984"/>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20" name="Rounded Rectangle 13"/>
          <p:cNvSpPr/>
          <p:nvPr/>
        </p:nvSpPr>
        <p:spPr>
          <a:xfrm flipV="1">
            <a:off x="494192" y="4649064"/>
            <a:ext cx="235152" cy="186984"/>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2" name="TextBox 1">
            <a:extLst>
              <a:ext uri="{FF2B5EF4-FFF2-40B4-BE49-F238E27FC236}">
                <a16:creationId xmlns:a16="http://schemas.microsoft.com/office/drawing/2014/main" id="{C62098B2-A860-4728-A635-0405D8AC39E6}"/>
              </a:ext>
            </a:extLst>
          </p:cNvPr>
          <p:cNvSpPr txBox="1"/>
          <p:nvPr/>
        </p:nvSpPr>
        <p:spPr>
          <a:xfrm>
            <a:off x="6144433" y="1166544"/>
            <a:ext cx="5450357" cy="5089598"/>
          </a:xfrm>
          <a:prstGeom prst="rect">
            <a:avLst/>
          </a:prstGeom>
        </p:spPr>
        <p:txBody>
          <a:bodyPr vert="horz" wrap="square" lIns="0" tIns="0" rIns="0" bIns="0" rtlCol="0">
            <a:spAutoFit/>
          </a:bodyPr>
          <a:lstStyle/>
          <a:p>
            <a:pPr defTabSz="1232345" fontAlgn="ctr"/>
            <a:r>
              <a:rPr lang="nb-NO" sz="1867" u="sng" dirty="0">
                <a:latin typeface="Calibri"/>
                <a:hlinkClick r:id="rId3" action="ppaction://hlinksldjump">
                  <a:extLst>
                    <a:ext uri="{A12FA001-AC4F-418D-AE19-62706E023703}">
                      <ahyp:hlinkClr xmlns:ahyp="http://schemas.microsoft.com/office/drawing/2018/hyperlinkcolor" val="tx"/>
                    </a:ext>
                  </a:extLst>
                </a:hlinkClick>
              </a:rPr>
              <a:t>Prosjektinformasjon</a:t>
            </a:r>
            <a:r>
              <a:rPr lang="nb-NO" sz="1867" u="sng" dirty="0">
                <a:latin typeface="Calibri"/>
              </a:rPr>
              <a:t>	 		03</a:t>
            </a:r>
          </a:p>
          <a:p>
            <a:pPr defTabSz="1232345" fontAlgn="ctr"/>
            <a:endParaRPr lang="nb-NO" sz="1867" u="sng" dirty="0">
              <a:latin typeface="Calibri"/>
            </a:endParaRPr>
          </a:p>
          <a:p>
            <a:pPr defTabSz="1232345" fontAlgn="ctr"/>
            <a:r>
              <a:rPr lang="nb-NO" sz="1867" u="sng" dirty="0">
                <a:latin typeface="Calibri"/>
                <a:hlinkClick r:id="rId4" action="ppaction://hlinksldjump">
                  <a:extLst>
                    <a:ext uri="{A12FA001-AC4F-418D-AE19-62706E023703}">
                      <ahyp:hlinkClr xmlns:ahyp="http://schemas.microsoft.com/office/drawing/2018/hyperlinkcolor" val="tx"/>
                    </a:ext>
                  </a:extLst>
                </a:hlinkClick>
              </a:rPr>
              <a:t>Oppsummering</a:t>
            </a:r>
            <a:r>
              <a:rPr lang="nb-NO" sz="1867" u="sng" dirty="0">
                <a:latin typeface="Calibri"/>
              </a:rPr>
              <a:t>			08</a:t>
            </a:r>
            <a:br>
              <a:rPr lang="nb-NO" sz="1867" u="sng" dirty="0">
                <a:latin typeface="Calibri"/>
              </a:rPr>
            </a:br>
            <a:endParaRPr lang="nb-NO" sz="1867" u="sng" dirty="0">
              <a:latin typeface="Calibri"/>
            </a:endParaRPr>
          </a:p>
          <a:p>
            <a:pPr defTabSz="1232345" fontAlgn="ctr"/>
            <a:r>
              <a:rPr lang="nb-NO" sz="1867" u="sng" dirty="0">
                <a:latin typeface="Calibri"/>
                <a:hlinkClick r:id="rId5" action="ppaction://hlinksldjump">
                  <a:extLst>
                    <a:ext uri="{A12FA001-AC4F-418D-AE19-62706E023703}">
                      <ahyp:hlinkClr xmlns:ahyp="http://schemas.microsoft.com/office/drawing/2018/hyperlinkcolor" val="tx"/>
                    </a:ext>
                  </a:extLst>
                </a:hlinkClick>
              </a:rPr>
              <a:t>Mobbing og trakassering</a:t>
            </a:r>
            <a:r>
              <a:rPr lang="nb-NO" sz="1867" u="sng" dirty="0">
                <a:latin typeface="Calibri"/>
              </a:rPr>
              <a:t>			19</a:t>
            </a:r>
            <a:br>
              <a:rPr lang="nb-NO" sz="1867" u="sng" dirty="0">
                <a:latin typeface="Calibri"/>
              </a:rPr>
            </a:br>
            <a:endParaRPr lang="nb-NO" sz="1867" u="sng" dirty="0">
              <a:latin typeface="Calibri"/>
            </a:endParaRPr>
          </a:p>
          <a:p>
            <a:pPr defTabSz="1232345" fontAlgn="ctr"/>
            <a:r>
              <a:rPr lang="nb-NO" sz="1867" u="sng" dirty="0">
                <a:latin typeface="Calibri"/>
                <a:hlinkClick r:id="rId6" action="ppaction://hlinksldjump">
                  <a:extLst>
                    <a:ext uri="{A12FA001-AC4F-418D-AE19-62706E023703}">
                      <ahyp:hlinkClr xmlns:ahyp="http://schemas.microsoft.com/office/drawing/2018/hyperlinkcolor" val="tx"/>
                    </a:ext>
                  </a:extLst>
                </a:hlinkClick>
              </a:rPr>
              <a:t>Seksuell trakassering</a:t>
            </a:r>
            <a:r>
              <a:rPr lang="nb-NO" sz="1867" u="sng" dirty="0">
                <a:latin typeface="Calibri"/>
              </a:rPr>
              <a:t>			30</a:t>
            </a:r>
          </a:p>
          <a:p>
            <a:pPr defTabSz="1232345" fontAlgn="ctr"/>
            <a:endParaRPr lang="nb-NO" sz="1867" u="sng" dirty="0">
              <a:latin typeface="Calibri"/>
            </a:endParaRPr>
          </a:p>
          <a:p>
            <a:pPr defTabSz="1232345" fontAlgn="ctr"/>
            <a:r>
              <a:rPr lang="nb-NO" sz="1867" u="sng" dirty="0">
                <a:latin typeface="Calibri"/>
                <a:hlinkClick r:id="rId7" action="ppaction://hlinksldjump">
                  <a:extLst>
                    <a:ext uri="{A12FA001-AC4F-418D-AE19-62706E023703}">
                      <ahyp:hlinkClr xmlns:ahyp="http://schemas.microsoft.com/office/drawing/2018/hyperlinkcolor" val="tx"/>
                    </a:ext>
                  </a:extLst>
                </a:hlinkClick>
              </a:rPr>
              <a:t>Seksuelle overgrep</a:t>
            </a:r>
            <a:r>
              <a:rPr lang="nb-NO" sz="1867" u="sng" dirty="0">
                <a:latin typeface="Calibri"/>
              </a:rPr>
              <a:t>			36</a:t>
            </a:r>
          </a:p>
          <a:p>
            <a:pPr defTabSz="1232345" fontAlgn="ctr"/>
            <a:endParaRPr lang="nb-NO" sz="1867" u="sng" dirty="0">
              <a:latin typeface="Calibri"/>
              <a:hlinkClick r:id="rId8" action="ppaction://hlinksldjump">
                <a:extLst>
                  <a:ext uri="{A12FA001-AC4F-418D-AE19-62706E023703}">
                    <ahyp:hlinkClr xmlns:ahyp="http://schemas.microsoft.com/office/drawing/2018/hyperlinkcolor" val="tx"/>
                  </a:ext>
                </a:extLst>
              </a:hlinkClick>
            </a:endParaRPr>
          </a:p>
          <a:p>
            <a:pPr defTabSz="1232345" fontAlgn="ctr"/>
            <a:r>
              <a:rPr lang="nb-NO" sz="1867" u="sng" dirty="0">
                <a:latin typeface="Calibri"/>
                <a:hlinkClick r:id="rId8" action="ppaction://hlinksldjump">
                  <a:extLst>
                    <a:ext uri="{A12FA001-AC4F-418D-AE19-62706E023703}">
                      <ahyp:hlinkClr xmlns:ahyp="http://schemas.microsoft.com/office/drawing/2018/hyperlinkcolor" val="tx"/>
                    </a:ext>
                  </a:extLst>
                </a:hlinkClick>
              </a:rPr>
              <a:t>Kjennskap til varslingsrutiner</a:t>
            </a:r>
            <a:r>
              <a:rPr lang="nb-NO" sz="1867" u="sng" dirty="0">
                <a:latin typeface="Calibri"/>
              </a:rPr>
              <a:t>		41</a:t>
            </a:r>
          </a:p>
          <a:p>
            <a:pPr defTabSz="1232345" fontAlgn="ctr"/>
            <a:endParaRPr lang="nb-NO" sz="1867" u="sng" dirty="0">
              <a:latin typeface="Calibri"/>
            </a:endParaRPr>
          </a:p>
          <a:p>
            <a:pPr defTabSz="1232345" fontAlgn="ctr"/>
            <a:r>
              <a:rPr lang="nb-NO" sz="1867" u="sng" dirty="0">
                <a:latin typeface="Calibri"/>
                <a:hlinkClick r:id="rId9" action="ppaction://hlinksldjump">
                  <a:extLst>
                    <a:ext uri="{A12FA001-AC4F-418D-AE19-62706E023703}">
                      <ahyp:hlinkClr xmlns:ahyp="http://schemas.microsoft.com/office/drawing/2018/hyperlinkcolor" val="tx"/>
                    </a:ext>
                  </a:extLst>
                </a:hlinkClick>
              </a:rPr>
              <a:t>Bakgrunnsvariabler</a:t>
            </a:r>
            <a:r>
              <a:rPr lang="nb-NO" sz="1867" u="sng" dirty="0">
                <a:latin typeface="Calibri"/>
              </a:rPr>
              <a:t>			48</a:t>
            </a:r>
          </a:p>
          <a:p>
            <a:pPr defTabSz="1232345" fontAlgn="ctr"/>
            <a:endParaRPr lang="nb-NO" sz="1867" u="sng" dirty="0">
              <a:latin typeface="Calibri"/>
            </a:endParaRPr>
          </a:p>
          <a:p>
            <a:pPr defTabSz="1232345" fontAlgn="ctr"/>
            <a:r>
              <a:rPr lang="nb-NO" sz="1867" u="sng" dirty="0">
                <a:latin typeface="Calibri"/>
                <a:hlinkClick r:id="rId10" action="ppaction://hlinksldjump">
                  <a:extLst>
                    <a:ext uri="{A12FA001-AC4F-418D-AE19-62706E023703}">
                      <ahyp:hlinkClr xmlns:ahyp="http://schemas.microsoft.com/office/drawing/2018/hyperlinkcolor" val="tx"/>
                    </a:ext>
                  </a:extLst>
                </a:hlinkClick>
              </a:rPr>
              <a:t>Kontakt Ipsos</a:t>
            </a:r>
            <a:r>
              <a:rPr lang="nb-NO" sz="1867" u="sng" dirty="0">
                <a:latin typeface="Calibri"/>
              </a:rPr>
              <a:t> 			52</a:t>
            </a:r>
          </a:p>
          <a:p>
            <a:pPr defTabSz="1232345" fontAlgn="ctr"/>
            <a:endParaRPr lang="nb-NO" sz="1867" dirty="0">
              <a:solidFill>
                <a:schemeClr val="bg2"/>
              </a:solidFill>
              <a:latin typeface="Calibri"/>
            </a:endParaRPr>
          </a:p>
          <a:p>
            <a:pPr defTabSz="1232345" fontAlgn="ctr"/>
            <a:endParaRPr lang="nb-NO" sz="1867" i="1" dirty="0">
              <a:solidFill>
                <a:schemeClr val="bg2"/>
              </a:solidFill>
              <a:latin typeface="Calibri"/>
            </a:endParaRPr>
          </a:p>
          <a:p>
            <a:pPr marL="6351" defTabSz="1232345"/>
            <a:endParaRPr lang="nb-NO" sz="1333" dirty="0">
              <a:solidFill>
                <a:schemeClr val="bg2"/>
              </a:solidFill>
              <a:latin typeface="Calibri"/>
            </a:endParaRPr>
          </a:p>
        </p:txBody>
      </p:sp>
      <p:sp>
        <p:nvSpPr>
          <p:cNvPr id="17" name="Rounded Rectangle 10">
            <a:extLst>
              <a:ext uri="{FF2B5EF4-FFF2-40B4-BE49-F238E27FC236}">
                <a16:creationId xmlns:a16="http://schemas.microsoft.com/office/drawing/2014/main" id="{47260556-1301-4536-9BD0-39C7408C386B}"/>
              </a:ext>
            </a:extLst>
          </p:cNvPr>
          <p:cNvSpPr>
            <a:spLocks noChangeAspect="1"/>
          </p:cNvSpPr>
          <p:nvPr/>
        </p:nvSpPr>
        <p:spPr>
          <a:xfrm>
            <a:off x="1899039" y="2425587"/>
            <a:ext cx="2812845" cy="2107788"/>
          </a:xfrm>
          <a:prstGeom prst="roundRect">
            <a:avLst>
              <a:gd name="adj" fmla="val 50000"/>
            </a:avLst>
          </a:prstGeom>
          <a:blipFill dpi="0" rotWithShape="1">
            <a:blip r:embed="rId11"/>
            <a:srcRect/>
            <a:stretch>
              <a:fillRect l="-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defTabSz="1232345"/>
            <a:endParaRPr lang="en-GB" sz="2400" dirty="0">
              <a:solidFill>
                <a:srgbClr val="58595B"/>
              </a:solidFill>
              <a:latin typeface="Calibri"/>
            </a:endParaRPr>
          </a:p>
        </p:txBody>
      </p:sp>
    </p:spTree>
    <p:extLst>
      <p:ext uri="{BB962C8B-B14F-4D97-AF65-F5344CB8AC3E}">
        <p14:creationId xmlns:p14="http://schemas.microsoft.com/office/powerpoint/2010/main" val="1481996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131733" cy="1772793"/>
          </a:xfrm>
        </p:spPr>
        <p:txBody>
          <a:bodyPr/>
          <a:lstStyle/>
          <a:p>
            <a:r>
              <a:rPr lang="nb-NO" sz="1600" dirty="0">
                <a:solidFill>
                  <a:schemeClr val="tx1">
                    <a:lumMod val="75000"/>
                    <a:lumOff val="25000"/>
                  </a:schemeClr>
                </a:solidFill>
              </a:rPr>
              <a:t>Har du blitt mobbet eller trakassert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Q7: Har du blitt mobbet eller trakassert i ditt nåværende arbeidsforhold i løpet av de siste 12 månedene? </a:t>
            </a:r>
          </a:p>
          <a:p>
            <a:pPr marL="4763" defTabSz="914377">
              <a:defRPr/>
            </a:pPr>
            <a:r>
              <a:rPr lang="nb-NO" sz="900" b="1" kern="0" dirty="0">
                <a:solidFill>
                  <a:srgbClr val="222223"/>
                </a:solidFill>
              </a:rPr>
              <a:t>Base: 17984 </a:t>
            </a:r>
          </a:p>
        </p:txBody>
      </p:sp>
      <p:sp>
        <p:nvSpPr>
          <p:cNvPr id="12" name="TextBox 11">
            <a:extLst>
              <a:ext uri="{FF2B5EF4-FFF2-40B4-BE49-F238E27FC236}">
                <a16:creationId xmlns:a16="http://schemas.microsoft.com/office/drawing/2014/main" id="{27C9CC19-30BF-4486-9F7B-19FF17AE6D87}"/>
              </a:ext>
            </a:extLst>
          </p:cNvPr>
          <p:cNvSpPr txBox="1"/>
          <p:nvPr/>
        </p:nvSpPr>
        <p:spPr>
          <a:xfrm>
            <a:off x="5848350" y="1713030"/>
            <a:ext cx="5519561" cy="2159015"/>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13 % oppgir å ha blitt mobbet eller trakassert i sitt nåværende arbeidsforhold i løpet av de siste 12 månedene.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Flere kvinner enn menn oppgir å ha blitt mobbet/trakassert. </a:t>
            </a:r>
          </a:p>
          <a:p>
            <a:pPr marL="742950" lvl="1"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Kvinner: 14 % </a:t>
            </a:r>
          </a:p>
          <a:p>
            <a:pPr marL="742950" lvl="1"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Menn: 10 %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Under kjønnskategorien «annet» så er det også en overrepresentasjon blant respondenter som har blitt mobbet eller trakassert. Denne gruppen består av 34 respondenter, og av disse så er det 10 som oppgir å ha blitt mobbet eller trakassert.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latin typeface="Calibri"/>
            </a:endParaRPr>
          </a:p>
        </p:txBody>
      </p:sp>
      <p:sp>
        <p:nvSpPr>
          <p:cNvPr id="13" name="TextBox 12">
            <a:extLst>
              <a:ext uri="{FF2B5EF4-FFF2-40B4-BE49-F238E27FC236}">
                <a16:creationId xmlns:a16="http://schemas.microsoft.com/office/drawing/2014/main" id="{AC8BD595-7750-4B73-B9D5-78EC042C6CC9}"/>
              </a:ext>
            </a:extLst>
          </p:cNvPr>
          <p:cNvSpPr txBox="1"/>
          <p:nvPr/>
        </p:nvSpPr>
        <p:spPr>
          <a:xfrm>
            <a:off x="5853113" y="1196657"/>
            <a:ext cx="3421516" cy="336572"/>
          </a:xfrm>
          <a:prstGeom prst="rect">
            <a:avLst/>
          </a:prstGeom>
        </p:spPr>
        <p:txBody>
          <a:bodyPr vert="horz" wrap="square" lIns="0" tIns="0" rIns="0" bIns="0" rtlCol="0">
            <a:normAutofit fontScale="92500"/>
          </a:bodyPr>
          <a:lstStyle/>
          <a:p>
            <a:pPr defTabSz="1232175">
              <a:defRPr/>
            </a:pPr>
            <a:r>
              <a:rPr lang="nb-NO" dirty="0">
                <a:solidFill>
                  <a:schemeClr val="tx1">
                    <a:lumMod val="75000"/>
                    <a:lumOff val="25000"/>
                  </a:schemeClr>
                </a:solidFill>
              </a:rPr>
              <a:t>13 % har blitt mobbet eller trakassert</a:t>
            </a:r>
            <a:endParaRPr lang="en-US" sz="1600" b="1" dirty="0">
              <a:solidFill>
                <a:srgbClr val="636363"/>
              </a:solidFill>
            </a:endParaRPr>
          </a:p>
        </p:txBody>
      </p:sp>
      <p:cxnSp>
        <p:nvCxnSpPr>
          <p:cNvPr id="14" name="Straight Connector 13">
            <a:extLst>
              <a:ext uri="{FF2B5EF4-FFF2-40B4-BE49-F238E27FC236}">
                <a16:creationId xmlns:a16="http://schemas.microsoft.com/office/drawing/2014/main" id="{730AD8A9-8691-4798-B4E3-7F1DED5B5C57}"/>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pic>
        <p:nvPicPr>
          <p:cNvPr id="11" name="Picture 4">
            <a:extLst>
              <a:ext uri="{FF2B5EF4-FFF2-40B4-BE49-F238E27FC236}">
                <a16:creationId xmlns:a16="http://schemas.microsoft.com/office/drawing/2014/main" id="{0A280804-0EF7-4A85-BD19-44737AE0D36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538987"/>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207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27525" cy="1772793"/>
          </a:xfrm>
        </p:spPr>
        <p:txBody>
          <a:bodyPr/>
          <a:lstStyle/>
          <a:p>
            <a:r>
              <a:rPr lang="nb-NO" sz="1600" dirty="0">
                <a:solidFill>
                  <a:schemeClr val="tx1">
                    <a:lumMod val="75000"/>
                    <a:lumOff val="25000"/>
                  </a:schemeClr>
                </a:solidFill>
              </a:rPr>
              <a:t>Har du blitt mobbet eller trakassert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Q7: Har du blitt mobbet eller trakassert i ditt nåværende arbeidsforhold i løpet av de siste 12 månedene? </a:t>
            </a:r>
          </a:p>
          <a:p>
            <a:pPr marL="4763" defTabSz="914377">
              <a:defRPr/>
            </a:pPr>
            <a:r>
              <a:rPr lang="nb-NO" sz="900" b="1" kern="0" dirty="0">
                <a:solidFill>
                  <a:srgbClr val="222223"/>
                </a:solidFill>
              </a:rPr>
              <a:t>Base: 17984 </a:t>
            </a:r>
          </a:p>
        </p:txBody>
      </p:sp>
      <p:sp>
        <p:nvSpPr>
          <p:cNvPr id="12" name="TextBox 11">
            <a:extLst>
              <a:ext uri="{FF2B5EF4-FFF2-40B4-BE49-F238E27FC236}">
                <a16:creationId xmlns:a16="http://schemas.microsoft.com/office/drawing/2014/main" id="{27C9CC19-30BF-4486-9F7B-19FF17AE6D87}"/>
              </a:ext>
            </a:extLst>
          </p:cNvPr>
          <p:cNvSpPr txBox="1"/>
          <p:nvPr/>
        </p:nvSpPr>
        <p:spPr>
          <a:xfrm>
            <a:off x="5848351" y="1713030"/>
            <a:ext cx="5519560"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Flere eldre enn yngre oppgir å ha blitt mobbet eller trakassert i løpet av de siste 12 månedene. I aldersgruppen 50-59 år så oppgir 15 % å ha blitt mobbet eller trakassert, noe som er høyere enn i de andre alderskategoriene og vesentlig oftere enn gjennomsnittet.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aldersgruppene mellom 18-39 år så forekommer mobbing og trakassering i mindre grad enn blant gjennomsnittet, og 10 % av hele denne gruppen har opplevd dette.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Ansatte innen undervisning og forskning oppgir oftere enn andre ansettelseskategorier å ha blitt utsatt for mobbing eller trakassering i løpet av de siste 12 månedene. Her svarer 14 % bekreftende. Blant de som er ansatt i teknisk/administrativ stilling, så er tallet 11 %. 13 % av stipendiatene oppgir også å ha blitt mobbet eller trakassert. </a:t>
            </a:r>
          </a:p>
        </p:txBody>
      </p:sp>
      <p:sp>
        <p:nvSpPr>
          <p:cNvPr id="13" name="TextBox 12">
            <a:extLst>
              <a:ext uri="{FF2B5EF4-FFF2-40B4-BE49-F238E27FC236}">
                <a16:creationId xmlns:a16="http://schemas.microsoft.com/office/drawing/2014/main" id="{AC8BD595-7750-4B73-B9D5-78EC042C6CC9}"/>
              </a:ext>
            </a:extLst>
          </p:cNvPr>
          <p:cNvSpPr txBox="1"/>
          <p:nvPr/>
        </p:nvSpPr>
        <p:spPr>
          <a:xfrm>
            <a:off x="5853112" y="1196657"/>
            <a:ext cx="5816423"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Flere eldre enn yngre oppgir å ha blitt mobbet/trakassert</a:t>
            </a:r>
            <a:endParaRPr lang="en-US" sz="1600" b="1" dirty="0">
              <a:solidFill>
                <a:srgbClr val="636363"/>
              </a:solidFill>
            </a:endParaRPr>
          </a:p>
        </p:txBody>
      </p:sp>
      <p:pic>
        <p:nvPicPr>
          <p:cNvPr id="11" name="Picture 4">
            <a:extLst>
              <a:ext uri="{FF2B5EF4-FFF2-40B4-BE49-F238E27FC236}">
                <a16:creationId xmlns:a16="http://schemas.microsoft.com/office/drawing/2014/main" id="{0A280804-0EF7-4A85-BD19-44737AE0D36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538987"/>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8B21DC7A-CC14-43BD-ABA8-A9306553AB14}"/>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03385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07556" cy="1772793"/>
          </a:xfrm>
        </p:spPr>
        <p:txBody>
          <a:bodyPr/>
          <a:lstStyle/>
          <a:p>
            <a:r>
              <a:rPr lang="nb-NO" sz="1600" dirty="0">
                <a:solidFill>
                  <a:schemeClr val="tx1">
                    <a:lumMod val="75000"/>
                    <a:lumOff val="25000"/>
                  </a:schemeClr>
                </a:solidFill>
              </a:rPr>
              <a:t>Har du blitt mobbet eller trakassert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Q7: Har du blitt mobbet eller trakassert i ditt nåværende arbeidsforhold i løpet av de siste 12 månedene? </a:t>
            </a:r>
          </a:p>
          <a:p>
            <a:pPr marL="4763" defTabSz="914377">
              <a:defRPr/>
            </a:pPr>
            <a:r>
              <a:rPr lang="nb-NO" sz="900" b="1" kern="0" dirty="0">
                <a:solidFill>
                  <a:srgbClr val="222223"/>
                </a:solidFill>
              </a:rPr>
              <a:t>Base: 17984 </a:t>
            </a:r>
          </a:p>
        </p:txBody>
      </p:sp>
      <p:sp>
        <p:nvSpPr>
          <p:cNvPr id="12" name="TextBox 11">
            <a:extLst>
              <a:ext uri="{FF2B5EF4-FFF2-40B4-BE49-F238E27FC236}">
                <a16:creationId xmlns:a16="http://schemas.microsoft.com/office/drawing/2014/main" id="{27C9CC19-30BF-4486-9F7B-19FF17AE6D8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Når vi ser på respondentenes lederansvar, så er det de med lederansvar (uten personalansvar) som oftest oppgir å ha blitt mobbet eller trakassert.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14 % i denne gruppen svarer bekreftende på spørsmålet. I gruppen uten lederansvar så svarer 12 % bekreftende. I gruppen med lederansvar (med personalansvar) så er det 13 % som oppgir å ha blitt mobbet eller trakassert i løpet av de siste 12 månedene.</a:t>
            </a:r>
          </a:p>
        </p:txBody>
      </p:sp>
      <p:sp>
        <p:nvSpPr>
          <p:cNvPr id="13" name="TextBox 12">
            <a:extLst>
              <a:ext uri="{FF2B5EF4-FFF2-40B4-BE49-F238E27FC236}">
                <a16:creationId xmlns:a16="http://schemas.microsoft.com/office/drawing/2014/main" id="{AC8BD595-7750-4B73-B9D5-78EC042C6CC9}"/>
              </a:ext>
            </a:extLst>
          </p:cNvPr>
          <p:cNvSpPr txBox="1"/>
          <p:nvPr/>
        </p:nvSpPr>
        <p:spPr>
          <a:xfrm>
            <a:off x="5853113" y="1196657"/>
            <a:ext cx="2947096"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Små forskjeller på lederansvar</a:t>
            </a:r>
            <a:endParaRPr lang="en-US" sz="1600" b="1" dirty="0">
              <a:solidFill>
                <a:srgbClr val="636363"/>
              </a:solidFill>
              <a:latin typeface="Calibri"/>
            </a:endParaRPr>
          </a:p>
        </p:txBody>
      </p:sp>
      <p:pic>
        <p:nvPicPr>
          <p:cNvPr id="11" name="Picture 4">
            <a:extLst>
              <a:ext uri="{FF2B5EF4-FFF2-40B4-BE49-F238E27FC236}">
                <a16:creationId xmlns:a16="http://schemas.microsoft.com/office/drawing/2014/main" id="{0A280804-0EF7-4A85-BD19-44737AE0D36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538987"/>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6E7A8E53-FF13-4EFE-A6BA-E7A2616E594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84598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86578" cy="1772793"/>
          </a:xfrm>
        </p:spPr>
        <p:txBody>
          <a:bodyPr/>
          <a:lstStyle/>
          <a:p>
            <a:r>
              <a:rPr lang="nb-NO" sz="1600" dirty="0">
                <a:solidFill>
                  <a:schemeClr val="tx1">
                    <a:lumMod val="75000"/>
                    <a:lumOff val="25000"/>
                  </a:schemeClr>
                </a:solidFill>
              </a:rPr>
              <a:t>Hvor ofte har du blitt mobbet eller trakassert i ditt nåværende arbeidsforhold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Q8: Hvor ofte har du blitt mobbet eller trakassert i ditt nåværende arbeidsforhold de siste 12 månedene?</a:t>
            </a:r>
          </a:p>
          <a:p>
            <a:pPr marL="4763" defTabSz="914377">
              <a:defRPr/>
            </a:pPr>
            <a:r>
              <a:rPr lang="nb-NO" sz="900" b="1" kern="0" dirty="0">
                <a:solidFill>
                  <a:srgbClr val="FF0000"/>
                </a:solidFill>
              </a:rPr>
              <a:t>Base: 2277 (Filter: Respondenter som har blitt mobbet eller trakassert de siste 12 måneder)</a:t>
            </a:r>
          </a:p>
        </p:txBody>
      </p:sp>
      <p:pic>
        <p:nvPicPr>
          <p:cNvPr id="11" name="Picture 6">
            <a:extLst>
              <a:ext uri="{FF2B5EF4-FFF2-40B4-BE49-F238E27FC236}">
                <a16:creationId xmlns:a16="http://schemas.microsoft.com/office/drawing/2014/main" id="{B4D0CB21-E2F1-46B8-8FE0-C62B9DBC37D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614" y="2737726"/>
            <a:ext cx="48466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59C5259C-2163-40CC-9438-C90F0C5E7F1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den resterende delen av seksjonen om mobbing og trakassering rapporteres svarene på en rekke oppfølgingsspørsmål som er stilt til de som har opplevd mobbing eller trakassering på arbeidsplassen i løpet av de siste 12 månedene. </a:t>
            </a:r>
            <a:r>
              <a:rPr lang="nb-NO" sz="1400" b="1" dirty="0">
                <a:solidFill>
                  <a:schemeClr val="tx1">
                    <a:lumMod val="75000"/>
                    <a:lumOff val="25000"/>
                  </a:schemeClr>
                </a:solidFill>
              </a:rPr>
              <a:t>Disse spørsmålene er kun stilt til de som svarte </a:t>
            </a:r>
            <a:r>
              <a:rPr lang="nb-NO" sz="1400" b="1" i="1" dirty="0">
                <a:solidFill>
                  <a:schemeClr val="tx1">
                    <a:lumMod val="75000"/>
                    <a:lumOff val="25000"/>
                  </a:schemeClr>
                </a:solidFill>
              </a:rPr>
              <a:t>Ja </a:t>
            </a:r>
            <a:r>
              <a:rPr lang="nb-NO" sz="1400" b="1" dirty="0">
                <a:solidFill>
                  <a:schemeClr val="tx1">
                    <a:lumMod val="75000"/>
                    <a:lumOff val="25000"/>
                  </a:schemeClr>
                </a:solidFill>
              </a:rPr>
              <a:t>på forrige spørsmål, altså 13 % av utvalget (2277 respondenter)</a:t>
            </a:r>
            <a:r>
              <a:rPr lang="nb-NO" sz="1400" dirty="0">
                <a:solidFill>
                  <a:schemeClr val="tx1">
                    <a:lumMod val="75000"/>
                    <a:lumOff val="25000"/>
                  </a:schemeClr>
                </a:solidFill>
              </a:rPr>
              <a:t>. De følgende prosentandelene gjelder derfor kun denne gruppen.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31 % har opplevd mobbing eller trakassering månedlig eller oftere. 2 % har opplevd det daglig gjennom det siste året, og 13 % har opplevd det ukentlig. Det er 43 % som har opplevd mobbing og trakassering noen ganger og 25 % som har opplevd det en sjelden gang.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6" name="TextBox 15">
            <a:extLst>
              <a:ext uri="{FF2B5EF4-FFF2-40B4-BE49-F238E27FC236}">
                <a16:creationId xmlns:a16="http://schemas.microsoft.com/office/drawing/2014/main" id="{0524E754-009C-432C-9766-8E121AFCE993}"/>
              </a:ext>
            </a:extLst>
          </p:cNvPr>
          <p:cNvSpPr txBox="1"/>
          <p:nvPr/>
        </p:nvSpPr>
        <p:spPr>
          <a:xfrm>
            <a:off x="5853112" y="1196657"/>
            <a:ext cx="5086577"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Frekvens av mobbing og trakassering</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CDAB26C8-EDCB-4A15-BE28-387AF4FF2E7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0" name="Rectangle 19">
            <a:extLst>
              <a:ext uri="{FF2B5EF4-FFF2-40B4-BE49-F238E27FC236}">
                <a16:creationId xmlns:a16="http://schemas.microsoft.com/office/drawing/2014/main" id="{3608850C-6649-4283-A375-A671752DE545}"/>
              </a:ext>
            </a:extLst>
          </p:cNvPr>
          <p:cNvSpPr/>
          <p:nvPr/>
        </p:nvSpPr>
        <p:spPr>
          <a:xfrm>
            <a:off x="1614665" y="3785736"/>
            <a:ext cx="2641600" cy="335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977384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86578" cy="1772793"/>
          </a:xfrm>
        </p:spPr>
        <p:txBody>
          <a:bodyPr/>
          <a:lstStyle/>
          <a:p>
            <a:r>
              <a:rPr lang="nb-NO" sz="1600" dirty="0">
                <a:solidFill>
                  <a:schemeClr val="tx1">
                    <a:lumMod val="75000"/>
                    <a:lumOff val="25000"/>
                  </a:schemeClr>
                </a:solidFill>
              </a:rPr>
              <a:t>Hvor ofte har du blitt mobbet eller trakassert i ditt nåværende arbeidsforhold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Q8: Hvor ofte har du blitt mobbet eller trakassert i ditt nåværende arbeidsforhold de siste 12 månedene?</a:t>
            </a:r>
          </a:p>
          <a:p>
            <a:pPr marL="4763" defTabSz="914377">
              <a:defRPr/>
            </a:pPr>
            <a:r>
              <a:rPr lang="nb-NO" sz="900" b="1" kern="0" dirty="0">
                <a:solidFill>
                  <a:srgbClr val="FF0000"/>
                </a:solidFill>
              </a:rPr>
              <a:t>Base: 2277 (Filter: Respondenter som har blitt mobbet eller trakassert de siste 12 måneder)</a:t>
            </a:r>
          </a:p>
        </p:txBody>
      </p:sp>
      <p:pic>
        <p:nvPicPr>
          <p:cNvPr id="11" name="Picture 6">
            <a:extLst>
              <a:ext uri="{FF2B5EF4-FFF2-40B4-BE49-F238E27FC236}">
                <a16:creationId xmlns:a16="http://schemas.microsoft.com/office/drawing/2014/main" id="{B4D0CB21-E2F1-46B8-8FE0-C62B9DBC37D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614" y="2737726"/>
            <a:ext cx="48466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59C5259C-2163-40CC-9438-C90F0C5E7F1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Som andel av totalen blant alle respondenter, så er det ca. 4 % av utvalget som har opplevd mobbing og trakassering månedlig eller oftere gjennom det siste året.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ingen undergrupper som utmerker seg på dette spørsmålet, og frekvensen av mobbing og trakassering er jevnt fordelt mellom kategorier på bakgrunnsvariablene.</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6" name="TextBox 15">
            <a:extLst>
              <a:ext uri="{FF2B5EF4-FFF2-40B4-BE49-F238E27FC236}">
                <a16:creationId xmlns:a16="http://schemas.microsoft.com/office/drawing/2014/main" id="{0524E754-009C-432C-9766-8E121AFCE993}"/>
              </a:ext>
            </a:extLst>
          </p:cNvPr>
          <p:cNvSpPr txBox="1"/>
          <p:nvPr/>
        </p:nvSpPr>
        <p:spPr>
          <a:xfrm>
            <a:off x="5853112" y="1196657"/>
            <a:ext cx="5086577"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Frekvens av mobbing og trakassering</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CDAB26C8-EDCB-4A15-BE28-387AF4FF2E7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0" name="Rectangle 19">
            <a:extLst>
              <a:ext uri="{FF2B5EF4-FFF2-40B4-BE49-F238E27FC236}">
                <a16:creationId xmlns:a16="http://schemas.microsoft.com/office/drawing/2014/main" id="{3608850C-6649-4283-A375-A671752DE545}"/>
              </a:ext>
            </a:extLst>
          </p:cNvPr>
          <p:cNvSpPr/>
          <p:nvPr/>
        </p:nvSpPr>
        <p:spPr>
          <a:xfrm>
            <a:off x="1614665" y="3785736"/>
            <a:ext cx="2641600" cy="335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81375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Har du blitt mobbet eller trakassert i ditt nåværende arbeidsforhold med bakgrunn i ett eller flere av disse grunnlagene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681912" cy="369332"/>
          </a:xfrm>
          <a:prstGeom prst="rect">
            <a:avLst/>
          </a:prstGeom>
        </p:spPr>
        <p:txBody>
          <a:bodyPr wrap="square">
            <a:spAutoFit/>
          </a:bodyPr>
          <a:lstStyle/>
          <a:p>
            <a:pPr marL="4763" defTabSz="914377">
              <a:defRPr/>
            </a:pPr>
            <a:r>
              <a:rPr lang="nb-NO" sz="900" b="1" kern="0" dirty="0">
                <a:solidFill>
                  <a:srgbClr val="222223"/>
                </a:solidFill>
              </a:rPr>
              <a:t>Q9: Har du blitt mobbet eller trakassert i ditt nåværende arbeidsforhold med bakgrunn i ett eller flere av disse grunnlagene i løpet av de siste 12 månedene?</a:t>
            </a:r>
          </a:p>
          <a:p>
            <a:pPr marL="4763" defTabSz="914377">
              <a:defRPr/>
            </a:pPr>
            <a:r>
              <a:rPr lang="nb-NO" sz="900" b="1" kern="0" dirty="0">
                <a:solidFill>
                  <a:srgbClr val="FF0000"/>
                </a:solidFill>
              </a:rPr>
              <a:t>Base: 2277 (Filter: Respondenter som har blitt mobbet eller trakassert de siste 12 måneder)</a:t>
            </a:r>
          </a:p>
        </p:txBody>
      </p:sp>
      <p:pic>
        <p:nvPicPr>
          <p:cNvPr id="12" name="Picture 6">
            <a:extLst>
              <a:ext uri="{FF2B5EF4-FFF2-40B4-BE49-F238E27FC236}">
                <a16:creationId xmlns:a16="http://schemas.microsoft.com/office/drawing/2014/main" id="{28308A9B-C260-455C-B74C-070092E82984}"/>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704800"/>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2AA83F3-0F87-4825-AD5F-ABBC30A8E9B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Alle respondentene som har opplevd mobbing og trakassering har blitt stilt spørsmål om de kan spesifisere bakgrunnen for hendelsene.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de som kan spesifisere en årsak, så er det kjønn som oftest blir trukket frem. 13 % nevner dette, og 83 % av disse respondentene er kvinner og 16 % er menn, samt 2 respondenter som ikke definerer sitt kjønn binært.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relativt sett flest i alderskategorien 18-29 år som oppgir kjønn som bakgrunn, og andelen er synkende med økt alder. Det er også en større andel stipendiater som oppgir dette, noe som har sammenheng med alderskategorien. </a:t>
            </a:r>
          </a:p>
        </p:txBody>
      </p:sp>
      <p:sp>
        <p:nvSpPr>
          <p:cNvPr id="10" name="TextBox 9">
            <a:extLst>
              <a:ext uri="{FF2B5EF4-FFF2-40B4-BE49-F238E27FC236}">
                <a16:creationId xmlns:a16="http://schemas.microsoft.com/office/drawing/2014/main" id="{4C49A5F4-C3FE-4F0E-B6F8-3A6632A7CB97}"/>
              </a:ext>
            </a:extLst>
          </p:cNvPr>
          <p:cNvSpPr txBox="1"/>
          <p:nvPr/>
        </p:nvSpPr>
        <p:spPr>
          <a:xfrm>
            <a:off x="5853113" y="1196657"/>
            <a:ext cx="604341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Oftest andre årsaker til mobbing/trakassering</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E95A93D8-8107-4A26-90C6-3BE63D9CB6AA}"/>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85428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27525" cy="1772793"/>
          </a:xfrm>
        </p:spPr>
        <p:txBody>
          <a:bodyPr/>
          <a:lstStyle/>
          <a:p>
            <a:r>
              <a:rPr lang="nb-NO" sz="1600" dirty="0">
                <a:solidFill>
                  <a:schemeClr val="tx1">
                    <a:lumMod val="75000"/>
                    <a:lumOff val="25000"/>
                  </a:schemeClr>
                </a:solidFill>
              </a:rPr>
              <a:t>Har du blitt mobbet eller trakassert i ditt nåværende arbeidsforhold med bakgrunn i ett eller flere av disse grunnlagene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681912" cy="369332"/>
          </a:xfrm>
          <a:prstGeom prst="rect">
            <a:avLst/>
          </a:prstGeom>
        </p:spPr>
        <p:txBody>
          <a:bodyPr wrap="square">
            <a:spAutoFit/>
          </a:bodyPr>
          <a:lstStyle/>
          <a:p>
            <a:pPr marL="4763" defTabSz="914377">
              <a:defRPr/>
            </a:pPr>
            <a:r>
              <a:rPr lang="nb-NO" sz="900" b="1" kern="0" dirty="0">
                <a:solidFill>
                  <a:srgbClr val="222223"/>
                </a:solidFill>
              </a:rPr>
              <a:t>Q9: Har du blitt mobbet eller trakassert i ditt nåværende arbeidsforhold med bakgrunn i ett eller flere av disse grunnlagene i løpet av de siste 12 månedene?</a:t>
            </a:r>
          </a:p>
          <a:p>
            <a:pPr marL="4763" defTabSz="914377">
              <a:defRPr/>
            </a:pPr>
            <a:r>
              <a:rPr lang="nb-NO" sz="900" b="1" kern="0" dirty="0">
                <a:solidFill>
                  <a:srgbClr val="FF0000"/>
                </a:solidFill>
              </a:rPr>
              <a:t>Base: 2277 (Filter: Respondenter som har blitt mobbet eller trakassert de siste 12 måneder)</a:t>
            </a:r>
          </a:p>
        </p:txBody>
      </p:sp>
      <p:pic>
        <p:nvPicPr>
          <p:cNvPr id="12" name="Picture 6">
            <a:extLst>
              <a:ext uri="{FF2B5EF4-FFF2-40B4-BE49-F238E27FC236}">
                <a16:creationId xmlns:a16="http://schemas.microsoft.com/office/drawing/2014/main" id="{28308A9B-C260-455C-B74C-070092E82984}"/>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704800"/>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2AA83F3-0F87-4825-AD5F-ABBC30A8E9B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8 % av respondentene som har blitt mobbet eller trakassert oppgir alder som bakgrunn, og her er både de yngste (18-29 år) og de eldste (60 år+) overrepresentert.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også 7 % som oppgir å ha blitt mobbet eller trakassert på bakgrunn av sin etnisitet, og her er respondenter i aldersgruppen 20-29 år sterkt overrepresentert.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87 % av alle respondentene som har blitt mobbet eller trakassert oppgir </a:t>
            </a:r>
            <a:r>
              <a:rPr lang="nb-NO" sz="1400" i="1" dirty="0">
                <a:solidFill>
                  <a:schemeClr val="tx1">
                    <a:lumMod val="75000"/>
                    <a:lumOff val="25000"/>
                  </a:schemeClr>
                </a:solidFill>
              </a:rPr>
              <a:t>Andre grunner</a:t>
            </a:r>
            <a:r>
              <a:rPr lang="nb-NO" sz="1400" dirty="0">
                <a:solidFill>
                  <a:schemeClr val="tx1">
                    <a:lumMod val="75000"/>
                    <a:lumOff val="25000"/>
                  </a:schemeClr>
                </a:solidFill>
              </a:rPr>
              <a:t>. </a:t>
            </a:r>
          </a:p>
        </p:txBody>
      </p:sp>
      <p:sp>
        <p:nvSpPr>
          <p:cNvPr id="10" name="TextBox 9">
            <a:extLst>
              <a:ext uri="{FF2B5EF4-FFF2-40B4-BE49-F238E27FC236}">
                <a16:creationId xmlns:a16="http://schemas.microsoft.com/office/drawing/2014/main" id="{4C49A5F4-C3FE-4F0E-B6F8-3A6632A7CB97}"/>
              </a:ext>
            </a:extLst>
          </p:cNvPr>
          <p:cNvSpPr txBox="1"/>
          <p:nvPr/>
        </p:nvSpPr>
        <p:spPr>
          <a:xfrm>
            <a:off x="5853112" y="1196657"/>
            <a:ext cx="6491287"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Mobbing/trakassering på bakgrunn av alder for yngste og eldste</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E95A93D8-8107-4A26-90C6-3BE63D9CB6AA}"/>
              </a:ext>
            </a:extLst>
          </p:cNvPr>
          <p:cNvCxnSpPr>
            <a:cxnSpLocks/>
          </p:cNvCxnSpPr>
          <p:nvPr/>
        </p:nvCxnSpPr>
        <p:spPr>
          <a:xfrm>
            <a:off x="5848350" y="1495129"/>
            <a:ext cx="6094834"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84051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Hvilken eller hvilke former for mobbing eller trakassering har du blitt utsatt for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39012" cy="369332"/>
          </a:xfrm>
          <a:prstGeom prst="rect">
            <a:avLst/>
          </a:prstGeom>
        </p:spPr>
        <p:txBody>
          <a:bodyPr wrap="square">
            <a:spAutoFit/>
          </a:bodyPr>
          <a:lstStyle/>
          <a:p>
            <a:pPr marL="4763" defTabSz="914377">
              <a:defRPr/>
            </a:pPr>
            <a:r>
              <a:rPr lang="nb-NO" sz="900" b="1" kern="0" dirty="0">
                <a:solidFill>
                  <a:srgbClr val="222223"/>
                </a:solidFill>
              </a:rPr>
              <a:t>Q10: Hvilken eller hvilke former for mobbing og trakassering har du blitt utsatt for i ditt nåværende arbeidsforhold i løpet av de siste 12 månedene? </a:t>
            </a:r>
          </a:p>
          <a:p>
            <a:pPr marL="4763" defTabSz="914377">
              <a:defRPr/>
            </a:pPr>
            <a:r>
              <a:rPr lang="nb-NO" sz="900" b="1" kern="0" dirty="0">
                <a:solidFill>
                  <a:srgbClr val="FF0000"/>
                </a:solidFill>
              </a:rPr>
              <a:t>Base: 2277 (Filter: Respondenter som har blitt mobbet eller trakassert de siste 12 måneder)</a:t>
            </a:r>
          </a:p>
        </p:txBody>
      </p:sp>
      <p:pic>
        <p:nvPicPr>
          <p:cNvPr id="12" name="Picture 6">
            <a:extLst>
              <a:ext uri="{FF2B5EF4-FFF2-40B4-BE49-F238E27FC236}">
                <a16:creationId xmlns:a16="http://schemas.microsoft.com/office/drawing/2014/main" id="{65B70C3C-FEE9-4F1A-8E40-D20148BA9426}"/>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5663" y="1974097"/>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A643CF1-B228-4038-8AE9-44380C0B8779}"/>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Former for mobbing og trakassering varierer, og det kan forekomme i både verbal og ikke-verbal form, i tillegg til fysisk og digital trakassering.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Verbal trakassering er det vanligste, og forekommer i 73 % av hendelsene. Ikke-verbal trakassering omfatter blant annet stygge blikk og utfrysning, og 34 % av respondentene har opplevd denne formen for trakassering.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Digital trakassering, i form av e-post, SMS, sosiale medier etc., forekommer i 24 % av tilfellene. Fysisk trakassering er den minst vanlige formen, og representerer 3 % av tilfellene. </a:t>
            </a:r>
          </a:p>
        </p:txBody>
      </p:sp>
      <p:sp>
        <p:nvSpPr>
          <p:cNvPr id="10" name="TextBox 9">
            <a:extLst>
              <a:ext uri="{FF2B5EF4-FFF2-40B4-BE49-F238E27FC236}">
                <a16:creationId xmlns:a16="http://schemas.microsoft.com/office/drawing/2014/main" id="{DEC16F94-5314-4A65-80DB-C327A3A09F4E}"/>
              </a:ext>
            </a:extLst>
          </p:cNvPr>
          <p:cNvSpPr txBox="1"/>
          <p:nvPr/>
        </p:nvSpPr>
        <p:spPr>
          <a:xfrm>
            <a:off x="5853113" y="1196657"/>
            <a:ext cx="2947096"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Verbal trakassering vanligst</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5E2F376D-90B4-4F49-A89A-473054B41B2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58808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Hvilken eller hvilke former for mobbing eller trakassering har du blitt utsatt for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39012" cy="369332"/>
          </a:xfrm>
          <a:prstGeom prst="rect">
            <a:avLst/>
          </a:prstGeom>
        </p:spPr>
        <p:txBody>
          <a:bodyPr wrap="square">
            <a:spAutoFit/>
          </a:bodyPr>
          <a:lstStyle/>
          <a:p>
            <a:pPr marL="4763" defTabSz="914377">
              <a:defRPr/>
            </a:pPr>
            <a:r>
              <a:rPr lang="nb-NO" sz="900" b="1" kern="0" dirty="0">
                <a:solidFill>
                  <a:srgbClr val="222223"/>
                </a:solidFill>
              </a:rPr>
              <a:t>Q10: Hvilken eller hvilke former for mobbing og trakassering har du blitt utsatt for i ditt nåværende arbeidsforhold i løpet av de siste 12 månedene? </a:t>
            </a:r>
          </a:p>
          <a:p>
            <a:pPr marL="4763" defTabSz="914377">
              <a:defRPr/>
            </a:pPr>
            <a:r>
              <a:rPr lang="nb-NO" sz="900" b="1" kern="0" dirty="0">
                <a:solidFill>
                  <a:srgbClr val="FF0000"/>
                </a:solidFill>
              </a:rPr>
              <a:t>Base: 2277 (Filter: Respondenter som har blitt mobbet eller trakassert de siste 12 måneder)</a:t>
            </a:r>
          </a:p>
        </p:txBody>
      </p:sp>
      <p:pic>
        <p:nvPicPr>
          <p:cNvPr id="12" name="Picture 6">
            <a:extLst>
              <a:ext uri="{FF2B5EF4-FFF2-40B4-BE49-F238E27FC236}">
                <a16:creationId xmlns:a16="http://schemas.microsoft.com/office/drawing/2014/main" id="{65B70C3C-FEE9-4F1A-8E40-D20148BA9426}"/>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5663" y="1974097"/>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A643CF1-B228-4038-8AE9-44380C0B8779}"/>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Flere kvinner enn menn har blitt utsatt for verbal trakassering. Blant respondentene som har opplevd noen form for mobbing eller trakassering, så oppgir 75 % av kvinnene dette, mot 69 % av mennene.</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respondentene som plasserer seg i kjønnskategorien «annet» så er det 80 % (av 10 respondenter) som har opplevd denne formen for trakassering.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ingen andre signifikante utslag på kjønn blant de øvrige formene for trakassering. </a:t>
            </a:r>
          </a:p>
        </p:txBody>
      </p:sp>
      <p:sp>
        <p:nvSpPr>
          <p:cNvPr id="10" name="TextBox 9">
            <a:extLst>
              <a:ext uri="{FF2B5EF4-FFF2-40B4-BE49-F238E27FC236}">
                <a16:creationId xmlns:a16="http://schemas.microsoft.com/office/drawing/2014/main" id="{DEC16F94-5314-4A65-80DB-C327A3A09F4E}"/>
              </a:ext>
            </a:extLst>
          </p:cNvPr>
          <p:cNvSpPr txBox="1"/>
          <p:nvPr/>
        </p:nvSpPr>
        <p:spPr>
          <a:xfrm>
            <a:off x="5853112" y="1196657"/>
            <a:ext cx="5390275"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Kvinner noe oftere utsatt for verbal trakassering</a:t>
            </a:r>
            <a:endParaRPr lang="en-US" sz="1600" b="1" dirty="0">
              <a:solidFill>
                <a:srgbClr val="636363"/>
              </a:solidFill>
              <a:latin typeface="Calibri"/>
            </a:endParaRPr>
          </a:p>
        </p:txBody>
      </p:sp>
      <p:cxnSp>
        <p:nvCxnSpPr>
          <p:cNvPr id="11" name="Straight Connector 10">
            <a:extLst>
              <a:ext uri="{FF2B5EF4-FFF2-40B4-BE49-F238E27FC236}">
                <a16:creationId xmlns:a16="http://schemas.microsoft.com/office/drawing/2014/main" id="{5E2F376D-90B4-4F49-A89A-473054B41B2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40008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329112" cy="1772793"/>
          </a:xfrm>
        </p:spPr>
        <p:txBody>
          <a:bodyPr/>
          <a:lstStyle/>
          <a:p>
            <a:r>
              <a:rPr lang="nb-NO" sz="1600" dirty="0">
                <a:solidFill>
                  <a:schemeClr val="tx1">
                    <a:lumMod val="75000"/>
                    <a:lumOff val="25000"/>
                  </a:schemeClr>
                </a:solidFill>
              </a:rPr>
              <a:t>Hvem utsatte deg for mobbing eller trakassering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Q11: Hvem utsatte deg for mobbing eller trakassering i ditt nåværende arbeidsforhold i løpet av de siste 12 månedene? </a:t>
            </a:r>
          </a:p>
          <a:p>
            <a:pPr marL="4763" defTabSz="914377">
              <a:defRPr/>
            </a:pPr>
            <a:r>
              <a:rPr lang="nb-NO" sz="900" b="1" kern="0" dirty="0">
                <a:solidFill>
                  <a:srgbClr val="FF0000"/>
                </a:solidFill>
              </a:rPr>
              <a:t>Base: 2277 (Filter: Respondenter som har blitt mobbet eller trakassert de siste 12 måneder) </a:t>
            </a:r>
          </a:p>
        </p:txBody>
      </p:sp>
      <p:pic>
        <p:nvPicPr>
          <p:cNvPr id="12" name="Picture 6">
            <a:extLst>
              <a:ext uri="{FF2B5EF4-FFF2-40B4-BE49-F238E27FC236}">
                <a16:creationId xmlns:a16="http://schemas.microsoft.com/office/drawing/2014/main" id="{7432DFFC-39DB-4A25-97BF-5C631970AD7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675" y="1711117"/>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5ECAC4E-550D-4513-975C-6D9DCC9D0270}"/>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respondentene som har blitt utsatt for mobbing eller trakassering så har de fleste opplevd det fra en sideordnet kollega. Dette blir oppgitt av 45 % av respondentene som har blitt mobbet eller trakassert.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31 % av respondentene oppgir at en overordnet kollega sto bak, mens 37 % oppgir sin leder/sjef. Noen færre (8 %) oppgir underordnede kollegaer, 4 % oppgir studenter og 3 % eksterne samarbeidspartnere.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den yngste aldersgruppen (18-29 år) så er det færre som oppgir ledere/sjefer enn gjennomsnittet og flere som oppgir sideordnede kolleger. </a:t>
            </a:r>
          </a:p>
        </p:txBody>
      </p:sp>
      <p:sp>
        <p:nvSpPr>
          <p:cNvPr id="10" name="TextBox 9">
            <a:extLst>
              <a:ext uri="{FF2B5EF4-FFF2-40B4-BE49-F238E27FC236}">
                <a16:creationId xmlns:a16="http://schemas.microsoft.com/office/drawing/2014/main" id="{7EE726F4-94F9-4B0F-9DAB-7FA158817C4D}"/>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Oftest mobbing og trakassering fra kolleger</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6C951667-EC7A-4551-85B0-D956B558477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64336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1CE2AF0-B4B7-4D12-937A-922C2C4F43E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3</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Prosjektinformasjon </a:t>
            </a:r>
          </a:p>
        </p:txBody>
      </p:sp>
    </p:spTree>
    <p:extLst>
      <p:ext uri="{BB962C8B-B14F-4D97-AF65-F5344CB8AC3E}">
        <p14:creationId xmlns:p14="http://schemas.microsoft.com/office/powerpoint/2010/main" val="1916535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30</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Seksuell trakassering</a:t>
            </a:r>
          </a:p>
        </p:txBody>
      </p:sp>
    </p:spTree>
    <p:extLst>
      <p:ext uri="{BB962C8B-B14F-4D97-AF65-F5344CB8AC3E}">
        <p14:creationId xmlns:p14="http://schemas.microsoft.com/office/powerpoint/2010/main" val="2101885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222044" cy="1772793"/>
          </a:xfrm>
        </p:spPr>
        <p:txBody>
          <a:bodyPr/>
          <a:lstStyle/>
          <a:p>
            <a:r>
              <a:rPr lang="nb-NO" sz="1600" dirty="0">
                <a:solidFill>
                  <a:schemeClr val="tx1">
                    <a:lumMod val="75000"/>
                    <a:lumOff val="25000"/>
                  </a:schemeClr>
                </a:solidFill>
              </a:rPr>
              <a:t>Har du blitt utsatt for seksuell trakassering i ditt nåværende arbeidsforhold i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Q12: Har du blitt utsatt for seksuell trakassering i ditt nåværende arbeidsforhold i løpet av de siste 12 månedene? </a:t>
            </a:r>
          </a:p>
          <a:p>
            <a:pPr marL="4763" defTabSz="914377">
              <a:defRPr/>
            </a:pPr>
            <a:r>
              <a:rPr lang="nb-NO" sz="900" b="1" kern="0" dirty="0">
                <a:solidFill>
                  <a:srgbClr val="222223"/>
                </a:solidFill>
              </a:rPr>
              <a:t>Base: 17984 </a:t>
            </a:r>
          </a:p>
        </p:txBody>
      </p:sp>
      <p:pic>
        <p:nvPicPr>
          <p:cNvPr id="11" name="Picture 4">
            <a:extLst>
              <a:ext uri="{FF2B5EF4-FFF2-40B4-BE49-F238E27FC236}">
                <a16:creationId xmlns:a16="http://schemas.microsoft.com/office/drawing/2014/main" id="{87A025DC-B83A-4562-8FF4-87CAD5DD486E}"/>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597" y="1536195"/>
            <a:ext cx="4846319"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6C435E23-8E21-466D-B211-1E56BF424FF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denne delen har vi spesifikt stilt spørsmål om seksuell trakassering. Spørsmålene er formulert med samme tidsavgrensning som spørsmålene om mobbing og trakassering.</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1.6 % av respondentene som oppgir å ha blitt utsatt for seksuell trakassering i sitt nåværende arbeidsforhold i løpet av de siste 12 månedene. Dette utgjør 299 respondenter i absolutt antall.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disse så er 79 % kvinner og 21 % menn, og de er oftere yngre enn eldre. 51 % av tilfellene oppgis av personer mellom 18 og 39 år, og dette er en høyere andel enn i de eldre aldersgruppene.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Stipendiater er gruppen med høyest andel som oppgir å ha blitt utsatt for seksuell trakassering.</a:t>
            </a:r>
          </a:p>
        </p:txBody>
      </p:sp>
      <p:sp>
        <p:nvSpPr>
          <p:cNvPr id="16" name="TextBox 15">
            <a:extLst>
              <a:ext uri="{FF2B5EF4-FFF2-40B4-BE49-F238E27FC236}">
                <a16:creationId xmlns:a16="http://schemas.microsoft.com/office/drawing/2014/main" id="{57832196-4438-4745-AA5F-8C381DBF94EC}"/>
              </a:ext>
            </a:extLst>
          </p:cNvPr>
          <p:cNvSpPr txBox="1"/>
          <p:nvPr/>
        </p:nvSpPr>
        <p:spPr>
          <a:xfrm>
            <a:off x="5853112" y="1196657"/>
            <a:ext cx="5222043"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1.6 % har blitt utsatt for seksuell trakassering</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6F7445A2-7545-4580-9F41-4DD8C527A660}"/>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49624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34051" cy="1772793"/>
          </a:xfrm>
        </p:spPr>
        <p:txBody>
          <a:bodyPr/>
          <a:lstStyle/>
          <a:p>
            <a:r>
              <a:rPr lang="nb-NO" sz="1600" dirty="0">
                <a:solidFill>
                  <a:schemeClr val="tx1">
                    <a:lumMod val="75000"/>
                    <a:lumOff val="25000"/>
                  </a:schemeClr>
                </a:solidFill>
              </a:rPr>
              <a:t>Hvor ofte har du blitt utsatt for seksuell trakassering i ditt nåværende arbeidsforhold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Q13: Hvor ofte har du blitt utsatt for seksuell trakassering i ditt nåværende arbeidsforhold i løpet av de siste 12 månedene? </a:t>
            </a:r>
          </a:p>
          <a:p>
            <a:pPr marL="4763" defTabSz="914377">
              <a:defRPr/>
            </a:pPr>
            <a:r>
              <a:rPr lang="nb-NO" sz="900" b="1" kern="0" dirty="0">
                <a:solidFill>
                  <a:srgbClr val="FF0000"/>
                </a:solidFill>
              </a:rPr>
              <a:t>Base: 299 (Filter: Respondenter som har blitt seksuelt trakassert de siste 12 månedene) </a:t>
            </a:r>
          </a:p>
        </p:txBody>
      </p:sp>
      <p:pic>
        <p:nvPicPr>
          <p:cNvPr id="11" name="Picture 6">
            <a:extLst>
              <a:ext uri="{FF2B5EF4-FFF2-40B4-BE49-F238E27FC236}">
                <a16:creationId xmlns:a16="http://schemas.microsoft.com/office/drawing/2014/main" id="{D81EAA65-71BF-4738-A982-B4A443D627E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614" y="3001385"/>
            <a:ext cx="48466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38768FCD-3184-4C80-8F88-C2CBBB378EF4}"/>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den resterende delen av seksjonen om seksuell trakassering rapporteres svarene på en rekke oppfølgingsspørsmål som er stilt til de som har opplevd seksuell trakassering på arbeidsplassen i løpet av de siste 12 månedene. </a:t>
            </a:r>
            <a:r>
              <a:rPr lang="nb-NO" sz="1400" b="1" dirty="0">
                <a:solidFill>
                  <a:schemeClr val="tx1">
                    <a:lumMod val="75000"/>
                    <a:lumOff val="25000"/>
                  </a:schemeClr>
                </a:solidFill>
              </a:rPr>
              <a:t>Disse spørsmålene er kun stilt til de som svarte Ja</a:t>
            </a:r>
            <a:r>
              <a:rPr lang="nb-NO" sz="1400" b="1" i="1" dirty="0">
                <a:solidFill>
                  <a:schemeClr val="tx1">
                    <a:lumMod val="75000"/>
                    <a:lumOff val="25000"/>
                  </a:schemeClr>
                </a:solidFill>
              </a:rPr>
              <a:t> </a:t>
            </a:r>
            <a:r>
              <a:rPr lang="nb-NO" sz="1400" b="1" dirty="0">
                <a:solidFill>
                  <a:schemeClr val="tx1">
                    <a:lumMod val="75000"/>
                    <a:lumOff val="25000"/>
                  </a:schemeClr>
                </a:solidFill>
              </a:rPr>
              <a:t>på forrige spørsmål, altså 1.6 % av utvalget (299 respondenter)</a:t>
            </a:r>
            <a:r>
              <a:rPr lang="nb-NO" sz="1400" dirty="0">
                <a:solidFill>
                  <a:schemeClr val="tx1">
                    <a:lumMod val="75000"/>
                    <a:lumOff val="25000"/>
                  </a:schemeClr>
                </a:solidFill>
              </a:rPr>
              <a:t>. De følgende prosentandelene gjelder derfor kun denne gruppen.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de som har blitt utsatt for seksuell trakassering, så har 19 % opplevd det månedlig eller oftere. Halvparten av disse har opplevd det en sjelden gang, mens 30 % svarer </a:t>
            </a:r>
            <a:r>
              <a:rPr lang="nb-NO" sz="1400" i="1" dirty="0">
                <a:solidFill>
                  <a:schemeClr val="tx1">
                    <a:lumMod val="75000"/>
                    <a:lumOff val="25000"/>
                  </a:schemeClr>
                </a:solidFill>
              </a:rPr>
              <a:t>noen ganger</a:t>
            </a:r>
            <a:r>
              <a:rPr lang="nb-NO" sz="1400" dirty="0">
                <a:solidFill>
                  <a:schemeClr val="tx1">
                    <a:lumMod val="75000"/>
                    <a:lumOff val="25000"/>
                  </a:schemeClr>
                </a:solidFill>
              </a:rPr>
              <a: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Noen flere stipendiater opplever seksuell trakassering månedlig eller oftere enn gjennomsnittet. </a:t>
            </a:r>
          </a:p>
        </p:txBody>
      </p:sp>
      <p:sp>
        <p:nvSpPr>
          <p:cNvPr id="16" name="TextBox 15">
            <a:extLst>
              <a:ext uri="{FF2B5EF4-FFF2-40B4-BE49-F238E27FC236}">
                <a16:creationId xmlns:a16="http://schemas.microsoft.com/office/drawing/2014/main" id="{F14953FD-00EA-4E1E-B3F2-E49CC1A66AE8}"/>
              </a:ext>
            </a:extLst>
          </p:cNvPr>
          <p:cNvSpPr txBox="1"/>
          <p:nvPr/>
        </p:nvSpPr>
        <p:spPr>
          <a:xfrm>
            <a:off x="5853113" y="1196657"/>
            <a:ext cx="2947096"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Frekvens på trakassering</a:t>
            </a:r>
            <a:endParaRPr lang="en-US" sz="1600" b="1" dirty="0">
              <a:solidFill>
                <a:srgbClr val="636363"/>
              </a:solidFill>
              <a:latin typeface="Calibri"/>
            </a:endParaRPr>
          </a:p>
        </p:txBody>
      </p:sp>
      <p:cxnSp>
        <p:nvCxnSpPr>
          <p:cNvPr id="17" name="Straight Connector 16">
            <a:extLst>
              <a:ext uri="{FF2B5EF4-FFF2-40B4-BE49-F238E27FC236}">
                <a16:creationId xmlns:a16="http://schemas.microsoft.com/office/drawing/2014/main" id="{41E12DCE-9A37-44D7-AB9E-B51AE7AEABD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0" name="Rectangle 19">
            <a:extLst>
              <a:ext uri="{FF2B5EF4-FFF2-40B4-BE49-F238E27FC236}">
                <a16:creationId xmlns:a16="http://schemas.microsoft.com/office/drawing/2014/main" id="{D9764640-3278-4B35-86E4-AA09F7F3BD78}"/>
              </a:ext>
            </a:extLst>
          </p:cNvPr>
          <p:cNvSpPr/>
          <p:nvPr/>
        </p:nvSpPr>
        <p:spPr>
          <a:xfrm>
            <a:off x="1738401" y="4037936"/>
            <a:ext cx="2641600" cy="335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620127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629150" cy="1772793"/>
          </a:xfrm>
        </p:spPr>
        <p:txBody>
          <a:bodyPr/>
          <a:lstStyle/>
          <a:p>
            <a:r>
              <a:rPr lang="nb-NO" sz="1600" dirty="0">
                <a:solidFill>
                  <a:schemeClr val="tx1">
                    <a:lumMod val="75000"/>
                    <a:lumOff val="25000"/>
                  </a:schemeClr>
                </a:solidFill>
              </a:rPr>
              <a:t>Hvilken eller hvilke former for seksuell trakassering har du blitt utsatt for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224712" cy="369332"/>
          </a:xfrm>
          <a:prstGeom prst="rect">
            <a:avLst/>
          </a:prstGeom>
        </p:spPr>
        <p:txBody>
          <a:bodyPr wrap="square">
            <a:spAutoFit/>
          </a:bodyPr>
          <a:lstStyle/>
          <a:p>
            <a:pPr marL="4763" defTabSz="914377">
              <a:defRPr/>
            </a:pPr>
            <a:r>
              <a:rPr lang="nb-NO" sz="900" b="1" kern="0" dirty="0">
                <a:solidFill>
                  <a:srgbClr val="222223"/>
                </a:solidFill>
              </a:rPr>
              <a:t>Q14: Hvilken eller hvilke former for seksuell trakassering har du blitt utsatt for i ditt nåværende arbeidsforhold i løpet av de siste 12 månedene? </a:t>
            </a:r>
          </a:p>
          <a:p>
            <a:pPr marL="4763" defTabSz="914377">
              <a:defRPr/>
            </a:pPr>
            <a:r>
              <a:rPr lang="nb-NO" sz="900" b="1" kern="0" dirty="0">
                <a:solidFill>
                  <a:srgbClr val="FF0000"/>
                </a:solidFill>
              </a:rPr>
              <a:t>Base: 299 (Filter: Respondenter som har blitt seksuelt trakassert de siste 12 månedene) </a:t>
            </a:r>
          </a:p>
        </p:txBody>
      </p:sp>
      <p:pic>
        <p:nvPicPr>
          <p:cNvPr id="12" name="Picture 6">
            <a:extLst>
              <a:ext uri="{FF2B5EF4-FFF2-40B4-BE49-F238E27FC236}">
                <a16:creationId xmlns:a16="http://schemas.microsoft.com/office/drawing/2014/main" id="{AB1ED689-2E93-49F6-9352-DD11890A4C2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13" y="1706387"/>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61716E6-253C-4AA8-A17E-7DB0A0D911B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Seksuell trakassering i UH-sektoren foregår i stor grad verbalt, men det er også en betydelig andel fysisk, seksuell trakassering. Av alle som har opplevd seksuell trakassering så er det 63 % som har dette i verbal form.</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motsetning til tilsvarende spørsmål om mobbing og trakassering så er det liten forskjell mellom kjønnene.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en høyere andel menn enn kvinner som har opplevd fysiske former for seksuell trakassering. 50 % av alle menn som har opplevd seksuell trakassering har opplevd det i fysiske former, mot 32 % av kvinnene. </a:t>
            </a:r>
          </a:p>
        </p:txBody>
      </p:sp>
      <p:sp>
        <p:nvSpPr>
          <p:cNvPr id="10" name="TextBox 9">
            <a:extLst>
              <a:ext uri="{FF2B5EF4-FFF2-40B4-BE49-F238E27FC236}">
                <a16:creationId xmlns:a16="http://schemas.microsoft.com/office/drawing/2014/main" id="{CA8B7C5B-0324-4699-9B6B-18952D133F4E}"/>
              </a:ext>
            </a:extLst>
          </p:cNvPr>
          <p:cNvSpPr txBox="1"/>
          <p:nvPr/>
        </p:nvSpPr>
        <p:spPr>
          <a:xfrm>
            <a:off x="5853113" y="1196657"/>
            <a:ext cx="2947096"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Verbal trakassering vanligst</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3C7F1A4B-E5D2-4A89-970E-B881744484E0}"/>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80405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Hvem utsatte deg for dette?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Q15: Hvem utsatte deg for dette? </a:t>
            </a:r>
          </a:p>
          <a:p>
            <a:pPr marL="4763" defTabSz="914377">
              <a:defRPr/>
            </a:pPr>
            <a:r>
              <a:rPr lang="nb-NO" sz="900" b="1" kern="0" dirty="0">
                <a:solidFill>
                  <a:srgbClr val="FF0000"/>
                </a:solidFill>
              </a:rPr>
              <a:t>Base: 299 (Filter: Respondenter som har blitt seksuelt trakassert de siste 12 månedene) </a:t>
            </a:r>
          </a:p>
        </p:txBody>
      </p:sp>
      <p:pic>
        <p:nvPicPr>
          <p:cNvPr id="12" name="Picture 6">
            <a:extLst>
              <a:ext uri="{FF2B5EF4-FFF2-40B4-BE49-F238E27FC236}">
                <a16:creationId xmlns:a16="http://schemas.microsoft.com/office/drawing/2014/main" id="{575AAB0B-7835-4AA4-A0E9-19576C98BFFD}"/>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0457" y="1715912"/>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F294503-D04B-4D5B-80E5-9549A5234DFD}"/>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Mønsteret i hvem som sto bak seksuell trakassering skiller seg fra tilsvarende spørsmål om mobbing og trakassering. Her blir det i større grad oppgitt at sideordnede kollegaer står bak den seksuelle trakasseringen, og i mindre grad overordnede kollegaer og ledere/sjefer.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Flest oppgir sideordnet kollega som ansvarlig for den seksuelle trakasseringen. 14 % svarer sin leder/sjef og 29 % svarer en overordnet kollega.</a:t>
            </a:r>
          </a:p>
          <a:p>
            <a:pPr defTabSz="1232175">
              <a:lnSpc>
                <a:spcPct val="150000"/>
              </a:lnSpc>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6 % som oppgir at den seksuelle trakasseringen kom fra en student, og blant disse så er det flere menn enn kvinner. 2 % av kvinner oppgir dette mot 4 % menn. </a:t>
            </a:r>
          </a:p>
        </p:txBody>
      </p:sp>
      <p:sp>
        <p:nvSpPr>
          <p:cNvPr id="10" name="TextBox 9">
            <a:extLst>
              <a:ext uri="{FF2B5EF4-FFF2-40B4-BE49-F238E27FC236}">
                <a16:creationId xmlns:a16="http://schemas.microsoft.com/office/drawing/2014/main" id="{9B6330CC-E0ED-41A4-A812-CEB8EED04201}"/>
              </a:ext>
            </a:extLst>
          </p:cNvPr>
          <p:cNvSpPr txBox="1"/>
          <p:nvPr/>
        </p:nvSpPr>
        <p:spPr>
          <a:xfrm>
            <a:off x="5853113" y="1196657"/>
            <a:ext cx="5514798" cy="298454"/>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Trakassering fra studenter retter seg oftere mot menn</a:t>
            </a:r>
          </a:p>
        </p:txBody>
      </p:sp>
      <p:cxnSp>
        <p:nvCxnSpPr>
          <p:cNvPr id="11" name="Straight Connector 10">
            <a:extLst>
              <a:ext uri="{FF2B5EF4-FFF2-40B4-BE49-F238E27FC236}">
                <a16:creationId xmlns:a16="http://schemas.microsoft.com/office/drawing/2014/main" id="{FD6CFF08-697B-48E5-B405-41109E644D1E}"/>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31424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Var den som utsatte deg for dette: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Q16: Var den som utsatte deg for dette:  </a:t>
            </a:r>
          </a:p>
          <a:p>
            <a:pPr marL="4763" defTabSz="914377">
              <a:defRPr/>
            </a:pPr>
            <a:r>
              <a:rPr lang="nb-NO" sz="900" b="1" kern="0" dirty="0">
                <a:solidFill>
                  <a:srgbClr val="FF0000"/>
                </a:solidFill>
              </a:rPr>
              <a:t>Base: 299 (Filter: Respondenter som har blitt seksuelt trakassert de siste 12 månedene) </a:t>
            </a:r>
          </a:p>
        </p:txBody>
      </p:sp>
      <p:pic>
        <p:nvPicPr>
          <p:cNvPr id="11" name="Picture 6">
            <a:extLst>
              <a:ext uri="{FF2B5EF4-FFF2-40B4-BE49-F238E27FC236}">
                <a16:creationId xmlns:a16="http://schemas.microsoft.com/office/drawing/2014/main" id="{440AFD9C-2991-4743-AF17-76665918AC9B}"/>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9200" y="2592865"/>
            <a:ext cx="5519560" cy="155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705883B0-BB63-4A0E-99A8-1D8A0D7FCBF5}"/>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Undersøkelsen kartlegger også kjønnet til de som utsatte respondentene for seksuell trakassering.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flere menn enn kvinner som oppgis som ansvarlige, og menn står bak 79 % av den oppgitte seksuelle trakasseringen.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kvinnene som oppgir å ha blitt utsatt for seksuell trakassering er det 94 % som svarer at det var en mann som sto bak.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menn som oppgir å ha blitt utsatt for seksuell trakassering så er det 23 % som oppgir en annen mann, og 71 % som oppgir en kvinne. </a:t>
            </a:r>
          </a:p>
        </p:txBody>
      </p:sp>
      <p:sp>
        <p:nvSpPr>
          <p:cNvPr id="16" name="TextBox 15">
            <a:extLst>
              <a:ext uri="{FF2B5EF4-FFF2-40B4-BE49-F238E27FC236}">
                <a16:creationId xmlns:a16="http://schemas.microsoft.com/office/drawing/2014/main" id="{1047DA52-7901-45F3-ACFB-2CACCFE756AB}"/>
              </a:ext>
            </a:extLst>
          </p:cNvPr>
          <p:cNvSpPr txBox="1"/>
          <p:nvPr/>
        </p:nvSpPr>
        <p:spPr>
          <a:xfrm>
            <a:off x="5853112" y="1196657"/>
            <a:ext cx="4846637"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Mest seksuell trakassering fra menn</a:t>
            </a:r>
            <a:endParaRPr lang="en-US" sz="1600" b="1" dirty="0">
              <a:solidFill>
                <a:srgbClr val="636363"/>
              </a:solidFill>
              <a:latin typeface="Calibri"/>
            </a:endParaRPr>
          </a:p>
        </p:txBody>
      </p:sp>
      <p:cxnSp>
        <p:nvCxnSpPr>
          <p:cNvPr id="17" name="Straight Connector 16">
            <a:extLst>
              <a:ext uri="{FF2B5EF4-FFF2-40B4-BE49-F238E27FC236}">
                <a16:creationId xmlns:a16="http://schemas.microsoft.com/office/drawing/2014/main" id="{5934215F-E5FF-435E-B6BE-F15EA5ECD92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05143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36</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Seksuelle overgrep</a:t>
            </a:r>
          </a:p>
        </p:txBody>
      </p:sp>
    </p:spTree>
    <p:extLst>
      <p:ext uri="{BB962C8B-B14F-4D97-AF65-F5344CB8AC3E}">
        <p14:creationId xmlns:p14="http://schemas.microsoft.com/office/powerpoint/2010/main" val="3173583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952A12-3D7E-4DBE-B70F-0BA8D868D917}"/>
              </a:ext>
            </a:extLst>
          </p:cNvPr>
          <p:cNvSpPr/>
          <p:nvPr/>
        </p:nvSpPr>
        <p:spPr>
          <a:xfrm>
            <a:off x="1704622" y="2596445"/>
            <a:ext cx="2359377" cy="19943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368800" cy="886397"/>
          </a:xfrm>
        </p:spPr>
        <p:txBody>
          <a:bodyPr/>
          <a:lstStyle/>
          <a:p>
            <a:r>
              <a:rPr lang="nb-NO" sz="1600" dirty="0">
                <a:solidFill>
                  <a:schemeClr val="tx1">
                    <a:lumMod val="75000"/>
                    <a:lumOff val="25000"/>
                  </a:schemeClr>
                </a:solidFill>
              </a:rPr>
              <a:t>Har du i løpet av de siste 12 måneder, i ditt nåværende arbeidsforhold, opplevd at noen har skaffet seg seksuell omgang med deg ved bruk av vold, eller har du følt deg tvunget, truet eller presset til seksuell omgang? </a:t>
            </a:r>
          </a:p>
        </p:txBody>
      </p:sp>
      <p:sp>
        <p:nvSpPr>
          <p:cNvPr id="18" name="Rectangle 17">
            <a:extLst>
              <a:ext uri="{FF2B5EF4-FFF2-40B4-BE49-F238E27FC236}">
                <a16:creationId xmlns:a16="http://schemas.microsoft.com/office/drawing/2014/main" id="{9B16A5EA-934F-440E-8AFE-7308E16AB63D}"/>
              </a:ext>
            </a:extLst>
          </p:cNvPr>
          <p:cNvSpPr/>
          <p:nvPr/>
        </p:nvSpPr>
        <p:spPr>
          <a:xfrm>
            <a:off x="446784" y="5920284"/>
            <a:ext cx="5514798" cy="507831"/>
          </a:xfrm>
          <a:prstGeom prst="rect">
            <a:avLst/>
          </a:prstGeom>
        </p:spPr>
        <p:txBody>
          <a:bodyPr wrap="square">
            <a:spAutoFit/>
          </a:bodyPr>
          <a:lstStyle/>
          <a:p>
            <a:pPr marL="4763" defTabSz="914377">
              <a:defRPr/>
            </a:pPr>
            <a:r>
              <a:rPr lang="nb-NO" sz="900" b="1" kern="0" dirty="0">
                <a:solidFill>
                  <a:srgbClr val="222223"/>
                </a:solidFill>
              </a:rPr>
              <a:t>Q17: Har du i løpet av de siste 12 månedene, i ditt nåværende arbeidsforhold, opplevd at noen har skaffet seg seksuell omgang med deg ved bruk av vold, eller har du følt deg tvunget, truet eller presset til seksuell omgang?  </a:t>
            </a:r>
          </a:p>
          <a:p>
            <a:pPr marL="4763" defTabSz="914377">
              <a:defRPr/>
            </a:pPr>
            <a:r>
              <a:rPr lang="nb-NO" sz="900" b="1" kern="0" dirty="0">
                <a:solidFill>
                  <a:srgbClr val="222223"/>
                </a:solidFill>
              </a:rPr>
              <a:t>Base: 17984 </a:t>
            </a:r>
          </a:p>
        </p:txBody>
      </p:sp>
      <p:sp>
        <p:nvSpPr>
          <p:cNvPr id="9" name="TextBox 8">
            <a:extLst>
              <a:ext uri="{FF2B5EF4-FFF2-40B4-BE49-F238E27FC236}">
                <a16:creationId xmlns:a16="http://schemas.microsoft.com/office/drawing/2014/main" id="{BD4DB8CD-5675-4369-966F-11FDA25F6EE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Ordlyden i spørsmålet ligner straffelovens paragraf 291 a-c og som i loven refereres til som voldtekt. I det følgende refererer vi til de rapporterte hendelsene som seksuelle overgrep.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Undersøkelsen avdekker 18 tilfeller av seksuelle overgrep. Ytterligere 35 respondenter er usikre på om hendelsen kan beskrives som seksuelle overgrep.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Stipendiater oppgir oftere enn andre grupper å ha blitt utsatt for seksuelle overgrep, og av de 18 som svarer dette er det 7 stipendiater.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de 18 som oppgir å ha blitt utsatt for seksuelle overgrep så er det 11 kvinner og 7 menn. Blant de som er usikre så er det 16 kvinner, 17 menn og 2 som ikke definerer sitt kjønn binært.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1" name="TextBox 10">
            <a:extLst>
              <a:ext uri="{FF2B5EF4-FFF2-40B4-BE49-F238E27FC236}">
                <a16:creationId xmlns:a16="http://schemas.microsoft.com/office/drawing/2014/main" id="{1A273C43-2B45-48FB-8AE5-A94E3929A5B2}"/>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4 av 10 seksuelle overgrep rammer stipendiater</a:t>
            </a:r>
            <a:endParaRPr lang="en-US" sz="1600" b="1" dirty="0">
              <a:solidFill>
                <a:srgbClr val="636363"/>
              </a:solidFill>
              <a:latin typeface="Calibri"/>
            </a:endParaRPr>
          </a:p>
        </p:txBody>
      </p:sp>
      <p:cxnSp>
        <p:nvCxnSpPr>
          <p:cNvPr id="15" name="Straight Connector 14">
            <a:extLst>
              <a:ext uri="{FF2B5EF4-FFF2-40B4-BE49-F238E27FC236}">
                <a16:creationId xmlns:a16="http://schemas.microsoft.com/office/drawing/2014/main" id="{1C89B627-B14F-413D-8433-B80CC137EB25}"/>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6" name="TextBox 15">
            <a:extLst>
              <a:ext uri="{FF2B5EF4-FFF2-40B4-BE49-F238E27FC236}">
                <a16:creationId xmlns:a16="http://schemas.microsoft.com/office/drawing/2014/main" id="{F71DF7A4-AB54-4AC4-8BE6-FA7A9C6BD4AF}"/>
              </a:ext>
            </a:extLst>
          </p:cNvPr>
          <p:cNvSpPr txBox="1"/>
          <p:nvPr/>
        </p:nvSpPr>
        <p:spPr>
          <a:xfrm>
            <a:off x="2073689" y="2824199"/>
            <a:ext cx="1621242" cy="1538883"/>
          </a:xfrm>
          <a:prstGeom prst="rect">
            <a:avLst/>
          </a:prstGeom>
        </p:spPr>
        <p:txBody>
          <a:bodyPr vert="horz" wrap="square" lIns="0" tIns="0" rIns="0" bIns="0" rtlCol="0">
            <a:spAutoFit/>
          </a:bodyPr>
          <a:lstStyle/>
          <a:p>
            <a:pPr marL="4763" algn="ctr"/>
            <a:r>
              <a:rPr lang="nb-NO" sz="8000" b="1" dirty="0">
                <a:solidFill>
                  <a:schemeClr val="tx2"/>
                </a:solidFill>
              </a:rPr>
              <a:t>18</a:t>
            </a:r>
          </a:p>
          <a:p>
            <a:pPr marL="4763" algn="ctr"/>
            <a:r>
              <a:rPr lang="nb-NO" sz="2000" b="1" dirty="0">
                <a:solidFill>
                  <a:schemeClr val="tx2"/>
                </a:solidFill>
              </a:rPr>
              <a:t>respondenter</a:t>
            </a:r>
            <a:endParaRPr lang="nb-NO" sz="4000" b="1" dirty="0">
              <a:solidFill>
                <a:schemeClr val="tx2"/>
              </a:solidFill>
            </a:endParaRPr>
          </a:p>
        </p:txBody>
      </p:sp>
    </p:spTree>
    <p:extLst>
      <p:ext uri="{BB962C8B-B14F-4D97-AF65-F5344CB8AC3E}">
        <p14:creationId xmlns:p14="http://schemas.microsoft.com/office/powerpoint/2010/main" val="41719926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Hvem utsatte deg for dette?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958012" cy="369332"/>
          </a:xfrm>
          <a:prstGeom prst="rect">
            <a:avLst/>
          </a:prstGeom>
        </p:spPr>
        <p:txBody>
          <a:bodyPr wrap="square">
            <a:spAutoFit/>
          </a:bodyPr>
          <a:lstStyle/>
          <a:p>
            <a:pPr marL="4763" defTabSz="914377">
              <a:defRPr/>
            </a:pPr>
            <a:r>
              <a:rPr lang="nb-NO" sz="900" b="1" kern="0" dirty="0">
                <a:solidFill>
                  <a:srgbClr val="222223"/>
                </a:solidFill>
              </a:rPr>
              <a:t>Q18: Hvem utsatte deg for dette?  </a:t>
            </a:r>
          </a:p>
          <a:p>
            <a:pPr marL="4763" defTabSz="914377">
              <a:defRPr/>
            </a:pPr>
            <a:r>
              <a:rPr lang="nb-NO" sz="900" b="1" kern="0" dirty="0">
                <a:solidFill>
                  <a:srgbClr val="FF0000"/>
                </a:solidFill>
              </a:rPr>
              <a:t>Base: 18 (Filter: Respondenter som har opplevd at noen har skaffet seg seksuell omgang med dem med bruk av vold, tvang, eller press.)  </a:t>
            </a:r>
          </a:p>
        </p:txBody>
      </p:sp>
      <p:pic>
        <p:nvPicPr>
          <p:cNvPr id="13" name="Picture 6">
            <a:extLst>
              <a:ext uri="{FF2B5EF4-FFF2-40B4-BE49-F238E27FC236}">
                <a16:creationId xmlns:a16="http://schemas.microsoft.com/office/drawing/2014/main" id="{ABAA04E5-FBE5-4EB4-8C94-253123DCD08B}"/>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1530967"/>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D5AA3CC-8807-4BC3-9270-B54604B74C66}"/>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Siden det absolutte antallet seksuelle overgrep er lavt, så rapporteres de absolutte tallene i teksten fremfor prosentandelene i figurene.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7 av 18 respondenter ble utsatt for seksuelt overgrep av en sideordnet kollega. 6 av respondentene oppgir en overordnet kollega og 4 oppgir sin sjef. 4 oppgir en student, 2 en ekstern samarbeidspartner og 2 svarer </a:t>
            </a:r>
            <a:r>
              <a:rPr lang="nb-NO" sz="1400" i="1" dirty="0">
                <a:solidFill>
                  <a:schemeClr val="tx1">
                    <a:lumMod val="75000"/>
                    <a:lumOff val="25000"/>
                  </a:schemeClr>
                </a:solidFill>
              </a:rPr>
              <a:t>Andre</a:t>
            </a:r>
            <a:r>
              <a:rPr lang="nb-NO" sz="1400" dirty="0">
                <a:solidFill>
                  <a:schemeClr val="tx1">
                    <a:lumMod val="75000"/>
                    <a:lumOff val="25000"/>
                  </a:schemeClr>
                </a:solidFill>
              </a:rPr>
              <a: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respondentene som oppgir å ha blitt utsatt for seksuelle overgrep av en sideordnet kollega er 3 kvinner og 4 menn. Alle respondentene som oppgir en overordnet kollega er kvinner, mens det er 2 kvinner og 2 menn som oppgir sin leder/sjef.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Alle 4 respondentene som oppgir en student som overgriper er menn.</a:t>
            </a:r>
          </a:p>
        </p:txBody>
      </p:sp>
      <p:sp>
        <p:nvSpPr>
          <p:cNvPr id="15" name="TextBox 14">
            <a:extLst>
              <a:ext uri="{FF2B5EF4-FFF2-40B4-BE49-F238E27FC236}">
                <a16:creationId xmlns:a16="http://schemas.microsoft.com/office/drawing/2014/main" id="{5B5E3B67-82F4-45A6-A680-CEE8DB269CAE}"/>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Ingen klare mønster i gjerningsperson</a:t>
            </a:r>
            <a:endParaRPr lang="en-US" sz="1600" b="1" dirty="0">
              <a:solidFill>
                <a:srgbClr val="636363"/>
              </a:solidFill>
              <a:latin typeface="Calibri"/>
            </a:endParaRPr>
          </a:p>
        </p:txBody>
      </p:sp>
      <p:cxnSp>
        <p:nvCxnSpPr>
          <p:cNvPr id="16" name="Straight Connector 15">
            <a:extLst>
              <a:ext uri="{FF2B5EF4-FFF2-40B4-BE49-F238E27FC236}">
                <a16:creationId xmlns:a16="http://schemas.microsoft.com/office/drawing/2014/main" id="{F85197E0-17C6-418F-A756-DFC7EF7872C2}"/>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51902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Var den som utsatte deg for dette:																																													</a:t>
            </a:r>
          </a:p>
        </p:txBody>
      </p:sp>
      <p:pic>
        <p:nvPicPr>
          <p:cNvPr id="10" name="Picture 6">
            <a:extLst>
              <a:ext uri="{FF2B5EF4-FFF2-40B4-BE49-F238E27FC236}">
                <a16:creationId xmlns:a16="http://schemas.microsoft.com/office/drawing/2014/main" id="{6F63F8C5-ACB9-47BE-A733-98FB919F12EA}"/>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2913" y="2592865"/>
            <a:ext cx="5224109" cy="153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E21F10DA-CD59-460E-A7B9-B2DC961CA1D8}"/>
              </a:ext>
            </a:extLst>
          </p:cNvPr>
          <p:cNvSpPr/>
          <p:nvPr/>
        </p:nvSpPr>
        <p:spPr>
          <a:xfrm>
            <a:off x="442913" y="6045721"/>
            <a:ext cx="6958012" cy="369332"/>
          </a:xfrm>
          <a:prstGeom prst="rect">
            <a:avLst/>
          </a:prstGeom>
        </p:spPr>
        <p:txBody>
          <a:bodyPr wrap="square">
            <a:spAutoFit/>
          </a:bodyPr>
          <a:lstStyle/>
          <a:p>
            <a:pPr marL="4763" defTabSz="914377">
              <a:defRPr/>
            </a:pPr>
            <a:r>
              <a:rPr lang="nb-NO" sz="900" b="1" kern="0" dirty="0">
                <a:solidFill>
                  <a:srgbClr val="222223"/>
                </a:solidFill>
              </a:rPr>
              <a:t>Q19: Var den som utsatte deg for dette: </a:t>
            </a:r>
          </a:p>
          <a:p>
            <a:pPr marL="4763" defTabSz="914377">
              <a:defRPr/>
            </a:pPr>
            <a:r>
              <a:rPr lang="nb-NO" sz="900" b="1" kern="0" dirty="0">
                <a:solidFill>
                  <a:srgbClr val="FF0000"/>
                </a:solidFill>
              </a:rPr>
              <a:t>Base: 18 (Filter: Respondenter som har opplevd at noen har skaffet seg seksuell omgang med dem med bruk av vold, tvang, eller press.)</a:t>
            </a:r>
            <a:endParaRPr lang="nb-NO" sz="900" b="1" kern="0" dirty="0">
              <a:solidFill>
                <a:srgbClr val="222223"/>
              </a:solidFill>
            </a:endParaRPr>
          </a:p>
        </p:txBody>
      </p:sp>
      <p:sp>
        <p:nvSpPr>
          <p:cNvPr id="13" name="TextBox 12">
            <a:extLst>
              <a:ext uri="{FF2B5EF4-FFF2-40B4-BE49-F238E27FC236}">
                <a16:creationId xmlns:a16="http://schemas.microsoft.com/office/drawing/2014/main" id="{21D6AA64-1F9B-4565-8D8D-38B51AC9616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b="1" dirty="0">
                <a:solidFill>
                  <a:schemeClr val="tx1">
                    <a:lumMod val="75000"/>
                    <a:lumOff val="25000"/>
                  </a:schemeClr>
                </a:solidFill>
              </a:rPr>
              <a:t>Siden det absolutte antallet seksuelle overgrep er lavt, så rapporteres de absolutte tallene i teksten fremfor prosentandelene i figurene.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de 18 respondentene som oppgir å ha blitt utsatt for seksuelle overgrep så svarer 9 at overgriper var en mann.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Alle 9 som har oppgitt at det var en mann som sto bak det seksuelle overgrepet er kvinner.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7 respondenter oppgir at en kvinne sto bak overgrepet. Av disse så er 1 respondent kvinne og 6 er menn.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2 respondenter ønsker ikke å oppgi kjønn på overgriperen.</a:t>
            </a:r>
          </a:p>
        </p:txBody>
      </p:sp>
      <p:sp>
        <p:nvSpPr>
          <p:cNvPr id="14" name="TextBox 13">
            <a:extLst>
              <a:ext uri="{FF2B5EF4-FFF2-40B4-BE49-F238E27FC236}">
                <a16:creationId xmlns:a16="http://schemas.microsoft.com/office/drawing/2014/main" id="{4ABE31BF-538B-4FE8-9F83-B865C4BC4AD8}"/>
              </a:ext>
            </a:extLst>
          </p:cNvPr>
          <p:cNvSpPr txBox="1"/>
          <p:nvPr/>
        </p:nvSpPr>
        <p:spPr>
          <a:xfrm>
            <a:off x="5853113" y="1196657"/>
            <a:ext cx="2947096"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Relativt jevn fordeling</a:t>
            </a:r>
            <a:endParaRPr lang="en-US" sz="1600" b="1" dirty="0">
              <a:solidFill>
                <a:srgbClr val="636363"/>
              </a:solidFill>
              <a:latin typeface="Calibri"/>
            </a:endParaRPr>
          </a:p>
        </p:txBody>
      </p:sp>
      <p:cxnSp>
        <p:nvCxnSpPr>
          <p:cNvPr id="15" name="Straight Connector 14">
            <a:extLst>
              <a:ext uri="{FF2B5EF4-FFF2-40B4-BE49-F238E27FC236}">
                <a16:creationId xmlns:a16="http://schemas.microsoft.com/office/drawing/2014/main" id="{05EB99A8-4B65-4832-B8F9-D0BEDF59FE19}"/>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08482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2001" y="331098"/>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23" name="Text Placeholder 22"/>
          <p:cNvSpPr>
            <a:spLocks noGrp="1"/>
          </p:cNvSpPr>
          <p:nvPr>
            <p:ph type="body" sz="quarter" idx="26"/>
          </p:nvPr>
        </p:nvSpPr>
        <p:spPr>
          <a:xfrm>
            <a:off x="826351" y="1620849"/>
            <a:ext cx="2885844" cy="4015527"/>
          </a:xfrm>
        </p:spPr>
        <p:txBody>
          <a:bodyPr>
            <a:noAutofit/>
          </a:bodyPr>
          <a:lstStyle/>
          <a:p>
            <a:pPr marL="0" indent="0">
              <a:buNone/>
            </a:pPr>
            <a:r>
              <a:rPr lang="nb-NO" sz="1100" cap="none" dirty="0"/>
              <a:t>Ipsos har på vegne av Universitetet i Agder gjennomført en spørreundersøkelse som kartlegger mobbing og trakassering i universitets- og høyskolesektoren. </a:t>
            </a:r>
          </a:p>
          <a:p>
            <a:r>
              <a:rPr lang="nb-NO" sz="1100" cap="none" dirty="0"/>
              <a:t>Formålet med undersøkelsen er å kartlegge omfang og frekvens av mobbing og trakassering på arbeidsplassen, samt tilfeller av seksuell trakassering og seksuelle overgrep. </a:t>
            </a:r>
          </a:p>
          <a:p>
            <a:pPr marL="0" indent="0">
              <a:buNone/>
            </a:pPr>
            <a:r>
              <a:rPr lang="nb-NO" sz="1100" cap="none" dirty="0"/>
              <a:t>Undersøkelsen ble sendt ut til 42778 ansatte ved 26 deltagende UH-institusjoner. Totalt ble undersøkelsen besvart av 17984 respondenter, noe som gir en responsrate på 42 %. Undersøkelsen ble gjennomført mellom 20. mai og 11. juni 2019. </a:t>
            </a:r>
          </a:p>
          <a:p>
            <a:r>
              <a:rPr lang="nb-NO" sz="1100" cap="none" dirty="0"/>
              <a:t>Undersøkelsen er en populasjonsundersøkelse hvor alle ansatte er invitert til å delta. Det er derfor ikke trukket et utvalg på forhånd, og vi har ikke spesifiserte kvoter på bakgrunnsvariabler hos de ansatte. </a:t>
            </a:r>
          </a:p>
          <a:p>
            <a:r>
              <a:rPr lang="nb-NO" sz="1100" cap="none" dirty="0"/>
              <a:t>Av denne grunn så gjøres det ingen generaliseringer til den øvrige populasjonen som ikke har svart. Undersøkelsen gir oss innsikt i svarene til de 17984 ansatte som har svart, men sier ingenting om ansatte som ikke har svart. </a:t>
            </a: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553328" y="1396115"/>
            <a:ext cx="11080779" cy="26645"/>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826351" y="1067257"/>
            <a:ext cx="2885844"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Bakgrunn, metode og formål</a:t>
            </a:r>
          </a:p>
        </p:txBody>
      </p:sp>
      <p:sp>
        <p:nvSpPr>
          <p:cNvPr id="21" name="Text Placeholder 22">
            <a:extLst>
              <a:ext uri="{FF2B5EF4-FFF2-40B4-BE49-F238E27FC236}">
                <a16:creationId xmlns:a16="http://schemas.microsoft.com/office/drawing/2014/main" id="{6B5F195A-A339-4B17-BF14-34B69D4753EB}"/>
              </a:ext>
            </a:extLst>
          </p:cNvPr>
          <p:cNvSpPr txBox="1">
            <a:spLocks/>
          </p:cNvSpPr>
          <p:nvPr/>
        </p:nvSpPr>
        <p:spPr>
          <a:xfrm>
            <a:off x="8598461" y="1620850"/>
            <a:ext cx="2767189"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Spørreskjemaet er utarbeidet av Ipsos i samarbeid med Universitetet i Agder, og finnes som vedlegg til denne rapporten. </a:t>
            </a:r>
          </a:p>
          <a:p>
            <a:pPr marL="0" indent="0">
              <a:buNone/>
            </a:pPr>
            <a:r>
              <a:rPr lang="nb-NO" sz="1100" dirty="0"/>
              <a:t>Undersøkelsen stiller spørsmål om fire tema: </a:t>
            </a:r>
          </a:p>
          <a:p>
            <a:pPr>
              <a:buAutoNum type="arabicPeriod"/>
            </a:pPr>
            <a:r>
              <a:rPr lang="en-GB" sz="1100" dirty="0"/>
              <a:t>Mobbing og trakassering</a:t>
            </a:r>
            <a:endParaRPr lang="nb-NO" sz="1100" dirty="0"/>
          </a:p>
          <a:p>
            <a:pPr>
              <a:buAutoNum type="arabicPeriod"/>
            </a:pPr>
            <a:r>
              <a:rPr lang="en-GB" sz="1100" dirty="0"/>
              <a:t>Seksuell trakassering</a:t>
            </a:r>
          </a:p>
          <a:p>
            <a:pPr>
              <a:buAutoNum type="arabicPeriod"/>
            </a:pPr>
            <a:r>
              <a:rPr lang="en-GB" sz="1100" dirty="0"/>
              <a:t>Seksuelle overgrep</a:t>
            </a:r>
            <a:endParaRPr lang="nb-NO" sz="1100" dirty="0"/>
          </a:p>
          <a:p>
            <a:pPr>
              <a:buAutoNum type="arabicPeriod"/>
            </a:pPr>
            <a:r>
              <a:rPr lang="en-GB" sz="1100" dirty="0"/>
              <a:t>Kjennskap til og erfaring med varslingssystem</a:t>
            </a:r>
          </a:p>
          <a:p>
            <a:pPr marL="0" indent="0">
              <a:buNone/>
            </a:pPr>
            <a:r>
              <a:rPr lang="nb-NO" sz="1100" dirty="0"/>
              <a:t>Spørreskjemaet inneholder en rekke utdypende spørsmål om form, frekvens og avsender av de forskjellige formene for negativ oppmerksomhet, i tillegg til spørsmål om bakgrunnsvariabler som kjønn, alder og  stillingsbeskrivelse.</a:t>
            </a:r>
          </a:p>
          <a:p>
            <a:pPr marL="0" indent="0">
              <a:buNone/>
            </a:pPr>
            <a:endParaRPr lang="nb-NO" sz="1100" dirty="0"/>
          </a:p>
        </p:txBody>
      </p:sp>
      <p:sp>
        <p:nvSpPr>
          <p:cNvPr id="24" name="TextBox 23">
            <a:extLst>
              <a:ext uri="{FF2B5EF4-FFF2-40B4-BE49-F238E27FC236}">
                <a16:creationId xmlns:a16="http://schemas.microsoft.com/office/drawing/2014/main" id="{195CB9F2-B780-462C-9BE3-036B2DB7A2E9}"/>
              </a:ext>
            </a:extLst>
          </p:cNvPr>
          <p:cNvSpPr txBox="1"/>
          <p:nvPr/>
        </p:nvSpPr>
        <p:spPr>
          <a:xfrm>
            <a:off x="9019728" y="1062208"/>
            <a:ext cx="1924655"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Om spørreskjema</a:t>
            </a:r>
          </a:p>
        </p:txBody>
      </p:sp>
      <p:sp>
        <p:nvSpPr>
          <p:cNvPr id="15" name="Text Placeholder 22">
            <a:extLst>
              <a:ext uri="{FF2B5EF4-FFF2-40B4-BE49-F238E27FC236}">
                <a16:creationId xmlns:a16="http://schemas.microsoft.com/office/drawing/2014/main" id="{1ECF9600-E909-4006-9185-2BCC1171FC78}"/>
              </a:ext>
            </a:extLst>
          </p:cNvPr>
          <p:cNvSpPr txBox="1">
            <a:spLocks/>
          </p:cNvSpPr>
          <p:nvPr/>
        </p:nvSpPr>
        <p:spPr>
          <a:xfrm>
            <a:off x="4712406" y="1620850"/>
            <a:ext cx="2767189"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1100" dirty="0"/>
              <a:t>Denne rapporten fremstiller tallene fra alle respondentenes svar på totalnivå. Det er derfor ikke mulig å lese noe informasjon om enkeltinstitusjoner ut fra denne rapporten. </a:t>
            </a:r>
          </a:p>
          <a:p>
            <a:pPr marL="0" indent="0">
              <a:buFont typeface="Arial" panose="020B0604020202020204" pitchFamily="34" charset="0"/>
              <a:buNone/>
            </a:pPr>
            <a:r>
              <a:rPr lang="nb-NO" sz="1100" dirty="0"/>
              <a:t>Kommentarene som gis til de grafiske fremstillingene av tallene bemerker hvilke bakgrunnsvariabler som utmerker seg som viktige forskjeller i de avgitte svarene. </a:t>
            </a:r>
          </a:p>
          <a:p>
            <a:pPr marL="0" indent="0">
              <a:buFont typeface="Arial" panose="020B0604020202020204" pitchFamily="34" charset="0"/>
              <a:buNone/>
            </a:pPr>
            <a:r>
              <a:rPr lang="nb-NO" sz="1100" dirty="0"/>
              <a:t>Hvis det er signifikante forskjeller mellom menn og kvinners svar, så bemerkes dette i teksten. Det samme gjelder for kategorier av alder, stillingskategori og lederansvar. </a:t>
            </a:r>
          </a:p>
          <a:p>
            <a:pPr marL="0" indent="0">
              <a:buFont typeface="Arial" panose="020B0604020202020204" pitchFamily="34" charset="0"/>
              <a:buNone/>
            </a:pPr>
            <a:r>
              <a:rPr lang="nb-NO" sz="1100" dirty="0"/>
              <a:t>Rapporten består av fire deler pluss en del med bakgrunnsvariabler. Rapporten leveres også med et vedlegg med spørreskjema. </a:t>
            </a:r>
          </a:p>
          <a:p>
            <a:pPr marL="0" indent="0">
              <a:buFont typeface="Arial" panose="020B0604020202020204" pitchFamily="34" charset="0"/>
              <a:buNone/>
            </a:pPr>
            <a:r>
              <a:rPr lang="nb-NO" sz="1100" dirty="0"/>
              <a:t>Der hvor det ikke er kommentarer om signifikante variasjoner mellom kategorier på bakgrunnsvariabler, så er det enten ingen betydelige forskjeller mellom kategoriene i en variabel eller så er bakgrunnsvariablene utelatt av anonymitetshensyn. </a:t>
            </a:r>
          </a:p>
          <a:p>
            <a:pPr marL="0" indent="0">
              <a:buFont typeface="Arial" panose="020B0604020202020204" pitchFamily="34" charset="0"/>
              <a:buNone/>
            </a:pPr>
            <a:r>
              <a:rPr lang="nb-NO" sz="1100" dirty="0"/>
              <a:t> </a:t>
            </a:r>
          </a:p>
          <a:p>
            <a:pPr marL="457200" lvl="1" indent="0">
              <a:buFont typeface="Arial" panose="020B0604020202020204" pitchFamily="34" charset="0"/>
              <a:buNone/>
            </a:pPr>
            <a:endParaRPr lang="nb-NO" sz="700" dirty="0">
              <a:solidFill>
                <a:srgbClr val="636363"/>
              </a:solidFill>
            </a:endParaRPr>
          </a:p>
        </p:txBody>
      </p:sp>
      <p:sp>
        <p:nvSpPr>
          <p:cNvPr id="16" name="TextBox 15">
            <a:extLst>
              <a:ext uri="{FF2B5EF4-FFF2-40B4-BE49-F238E27FC236}">
                <a16:creationId xmlns:a16="http://schemas.microsoft.com/office/drawing/2014/main" id="{471BE70D-6682-465F-86EF-B08467637388}"/>
              </a:ext>
            </a:extLst>
          </p:cNvPr>
          <p:cNvSpPr txBox="1"/>
          <p:nvPr/>
        </p:nvSpPr>
        <p:spPr>
          <a:xfrm>
            <a:off x="4959939" y="1044099"/>
            <a:ext cx="1924655"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Om rapporten</a:t>
            </a:r>
          </a:p>
        </p:txBody>
      </p:sp>
    </p:spTree>
    <p:extLst>
      <p:ext uri="{BB962C8B-B14F-4D97-AF65-F5344CB8AC3E}">
        <p14:creationId xmlns:p14="http://schemas.microsoft.com/office/powerpoint/2010/main" val="3657926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176889" cy="1772793"/>
          </a:xfrm>
        </p:spPr>
        <p:txBody>
          <a:bodyPr/>
          <a:lstStyle/>
          <a:p>
            <a:r>
              <a:rPr lang="nb-NO" sz="1600" dirty="0">
                <a:solidFill>
                  <a:schemeClr val="tx1">
                    <a:lumMod val="75000"/>
                    <a:lumOff val="25000"/>
                  </a:schemeClr>
                </a:solidFill>
              </a:rPr>
              <a:t>Handlingene som er beskrevet i forbindelse med seksuell omgang er straffbart i henhold til straffeloven og skal håndteres av politiet. Har du anmeldt forholdet til politiet?																																													</a:t>
            </a:r>
          </a:p>
        </p:txBody>
      </p:sp>
      <p:pic>
        <p:nvPicPr>
          <p:cNvPr id="12" name="Picture 6">
            <a:extLst>
              <a:ext uri="{FF2B5EF4-FFF2-40B4-BE49-F238E27FC236}">
                <a16:creationId xmlns:a16="http://schemas.microsoft.com/office/drawing/2014/main" id="{D5CCF978-B452-46D5-9BF9-B791464F772B}"/>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538987"/>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823CD6A5-7539-468D-ADB4-069195F20169}"/>
              </a:ext>
            </a:extLst>
          </p:cNvPr>
          <p:cNvSpPr/>
          <p:nvPr/>
        </p:nvSpPr>
        <p:spPr>
          <a:xfrm>
            <a:off x="446783" y="5920284"/>
            <a:ext cx="6820791" cy="507831"/>
          </a:xfrm>
          <a:prstGeom prst="rect">
            <a:avLst/>
          </a:prstGeom>
        </p:spPr>
        <p:txBody>
          <a:bodyPr wrap="square">
            <a:spAutoFit/>
          </a:bodyPr>
          <a:lstStyle/>
          <a:p>
            <a:pPr marL="4763" defTabSz="914377">
              <a:defRPr/>
            </a:pPr>
            <a:r>
              <a:rPr lang="nb-NO" sz="900" b="1" kern="0" dirty="0">
                <a:solidFill>
                  <a:srgbClr val="222223"/>
                </a:solidFill>
              </a:rPr>
              <a:t>Q19: Handlingene som er beskrevet i spørsmålet om bruk av vold, tvang eller trussel i forbindelse med seksuell omgang er straffbart i henhold til straffeloven og skal håndteres av politiet. Har du anmeldt forholdet til politiet?</a:t>
            </a:r>
          </a:p>
          <a:p>
            <a:pPr marL="4763" defTabSz="914377">
              <a:defRPr/>
            </a:pPr>
            <a:r>
              <a:rPr lang="nb-NO" sz="900" b="1" kern="0" dirty="0">
                <a:solidFill>
                  <a:srgbClr val="FF0000"/>
                </a:solidFill>
              </a:rPr>
              <a:t>Base: 18 (Filter: Respondenter som har opplevd at noen har skaffet seg seksuell omgang med dem med bruk av vold, tvang, eller press.)</a:t>
            </a:r>
            <a:endParaRPr lang="nb-NO" sz="900" b="1" kern="0" dirty="0">
              <a:solidFill>
                <a:srgbClr val="222223"/>
              </a:solidFill>
            </a:endParaRPr>
          </a:p>
        </p:txBody>
      </p:sp>
      <p:sp>
        <p:nvSpPr>
          <p:cNvPr id="14" name="TextBox 13">
            <a:extLst>
              <a:ext uri="{FF2B5EF4-FFF2-40B4-BE49-F238E27FC236}">
                <a16:creationId xmlns:a16="http://schemas.microsoft.com/office/drawing/2014/main" id="{CE913288-3C29-4B1C-963A-5E1634611DFB}"/>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Undersøkelsen påpeker at handlingene beskrevet i spørsmålet om vold, tvang eller trussel i forbindelse med seksuell omgang er straffbare i henhold til straffeloven og skal håndteres av politiet. Deretter spør vi om forholdet har blitt anmeldt til politiet.</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Her svarer ingen av de 18 respondentene som har blitt utsatt for voldtekt at de har anmeldt forholdet. 28 % av disse (5 respondenter) ønsker ikke å oppgi svar, mens 72 % (13 respondenter) oppgir å ikke ha anmeldt forholdet.</a:t>
            </a:r>
          </a:p>
        </p:txBody>
      </p:sp>
      <p:sp>
        <p:nvSpPr>
          <p:cNvPr id="15" name="TextBox 14">
            <a:extLst>
              <a:ext uri="{FF2B5EF4-FFF2-40B4-BE49-F238E27FC236}">
                <a16:creationId xmlns:a16="http://schemas.microsoft.com/office/drawing/2014/main" id="{E9704356-73BE-46C2-A328-E35F4A59CED1}"/>
              </a:ext>
            </a:extLst>
          </p:cNvPr>
          <p:cNvSpPr txBox="1"/>
          <p:nvPr/>
        </p:nvSpPr>
        <p:spPr>
          <a:xfrm>
            <a:off x="5853112" y="1196657"/>
            <a:ext cx="5418267"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Ingen oppgir å ha anmeldt overgrepene</a:t>
            </a:r>
            <a:endParaRPr lang="en-US" sz="1600" b="1" dirty="0">
              <a:solidFill>
                <a:srgbClr val="636363"/>
              </a:solidFill>
            </a:endParaRPr>
          </a:p>
        </p:txBody>
      </p:sp>
      <p:cxnSp>
        <p:nvCxnSpPr>
          <p:cNvPr id="16" name="Straight Connector 15">
            <a:extLst>
              <a:ext uri="{FF2B5EF4-FFF2-40B4-BE49-F238E27FC236}">
                <a16:creationId xmlns:a16="http://schemas.microsoft.com/office/drawing/2014/main" id="{3C77AC7C-60AC-4B2E-A6ED-B1DCACFC74A7}"/>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21419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41</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6096000"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Kjennskap til varslingsrutiner</a:t>
            </a:r>
          </a:p>
        </p:txBody>
      </p:sp>
    </p:spTree>
    <p:extLst>
      <p:ext uri="{BB962C8B-B14F-4D97-AF65-F5344CB8AC3E}">
        <p14:creationId xmlns:p14="http://schemas.microsoft.com/office/powerpoint/2010/main" val="2550182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4846638" cy="1551194"/>
          </a:xfrm>
        </p:spPr>
        <p:txBody>
          <a:bodyPr/>
          <a:lstStyle/>
          <a:p>
            <a:r>
              <a:rPr lang="nb-NO" sz="1600" dirty="0">
                <a:solidFill>
                  <a:schemeClr val="tx1">
                    <a:lumMod val="75000"/>
                    <a:lumOff val="25000"/>
                  </a:schemeClr>
                </a:solidFill>
              </a:rPr>
              <a:t>Vet du hvor du finner varslings-/si ifra-systemet på din UH-institusjon?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Q20: Vet du hvor du finner varslings-/si ifra-systemet på din UH-institusjon?</a:t>
            </a:r>
          </a:p>
          <a:p>
            <a:pPr marL="4763" defTabSz="914377">
              <a:defRPr/>
            </a:pPr>
            <a:r>
              <a:rPr lang="nb-NO" sz="900" b="1" kern="0" dirty="0">
                <a:solidFill>
                  <a:srgbClr val="222223"/>
                </a:solidFill>
              </a:rPr>
              <a:t>Base: 17984</a:t>
            </a:r>
          </a:p>
        </p:txBody>
      </p:sp>
      <p:pic>
        <p:nvPicPr>
          <p:cNvPr id="13" name="Picture 4">
            <a:extLst>
              <a:ext uri="{FF2B5EF4-FFF2-40B4-BE49-F238E27FC236}">
                <a16:creationId xmlns:a16="http://schemas.microsoft.com/office/drawing/2014/main" id="{F5FBB218-5A50-4E4A-815B-4A4DF22938C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8" y="1529555"/>
            <a:ext cx="48466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3114D6D2-F738-4C88-9C9C-F5F182E0027D}"/>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figuren vises totalen øverst, i tillegg til nedbrytninger etter respondenter som har opplevd mobbing/trakassering, seksuell trakassering og/eller seksuelle overgrep. Her oppgir 48 % av det totale utvalget at de vet hvor de finner varslingssystemet, mens 32 % svarer nei. 19 % er usikre.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 to yngre alderskategoriene er overrepresentert blant de som ikke vet hvordan de finner varslings-/si ifra-systemet ved egen institusjon. I den  yngste kategorien (18-29 år) er det 44 % som ikke vet, og i neste alderskategori, 30-39 år, er det 41 % som ikke vet hvordan de finner systemet.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På den andre siden er de eldre overrepresentert blant de som kjenner til  varslingssystemet. 56 % i alderskategorien 50-59 år kjenner til systemet i likhet med 55 % i kategorien 60+ år.</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20" name="TextBox 19">
            <a:extLst>
              <a:ext uri="{FF2B5EF4-FFF2-40B4-BE49-F238E27FC236}">
                <a16:creationId xmlns:a16="http://schemas.microsoft.com/office/drawing/2014/main" id="{B677D96A-7BB0-4990-A252-4E2573EB4368}"/>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Under halvparten kjenner varslingsrutiner</a:t>
            </a:r>
            <a:endParaRPr lang="en-US" sz="1600" b="1" dirty="0">
              <a:solidFill>
                <a:srgbClr val="636363"/>
              </a:solidFill>
              <a:latin typeface="Calibri"/>
            </a:endParaRPr>
          </a:p>
        </p:txBody>
      </p:sp>
      <p:cxnSp>
        <p:nvCxnSpPr>
          <p:cNvPr id="21" name="Straight Connector 20">
            <a:extLst>
              <a:ext uri="{FF2B5EF4-FFF2-40B4-BE49-F238E27FC236}">
                <a16:creationId xmlns:a16="http://schemas.microsoft.com/office/drawing/2014/main" id="{B03FFFB5-D48F-4795-AD1E-C82A2DF0070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560162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4846638" cy="1551194"/>
          </a:xfrm>
        </p:spPr>
        <p:txBody>
          <a:bodyPr/>
          <a:lstStyle/>
          <a:p>
            <a:r>
              <a:rPr lang="nb-NO" sz="1600" dirty="0">
                <a:solidFill>
                  <a:schemeClr val="tx1">
                    <a:lumMod val="75000"/>
                    <a:lumOff val="25000"/>
                  </a:schemeClr>
                </a:solidFill>
              </a:rPr>
              <a:t>Vet du hvor du finner varslings-/si ifra-systemet på din UH-institusjon?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Q20: Vet du hvor du finner varslings-/si ifra-systemet på din UH-institusjon?</a:t>
            </a:r>
          </a:p>
          <a:p>
            <a:pPr marL="4763" defTabSz="914377">
              <a:defRPr/>
            </a:pPr>
            <a:r>
              <a:rPr lang="nb-NO" sz="900" b="1" kern="0" dirty="0">
                <a:solidFill>
                  <a:srgbClr val="222223"/>
                </a:solidFill>
              </a:rPr>
              <a:t>Base: 17984</a:t>
            </a:r>
          </a:p>
        </p:txBody>
      </p:sp>
      <p:pic>
        <p:nvPicPr>
          <p:cNvPr id="13" name="Picture 4">
            <a:extLst>
              <a:ext uri="{FF2B5EF4-FFF2-40B4-BE49-F238E27FC236}">
                <a16:creationId xmlns:a16="http://schemas.microsoft.com/office/drawing/2014/main" id="{F5FBB218-5A50-4E4A-815B-4A4DF22938C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8" y="1529555"/>
            <a:ext cx="48466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3114D6D2-F738-4C88-9C9C-F5F182E0027D}"/>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Respondentene som jobber deltid (under 25 % til 99 % stilling) har dårligere kjennskap til varslingssystemet enn respondenter som er fulltidsansatte. Her oppgir 32 % at de vet hvordan de finner varslingssystemet mot 50 % av de fulltidsansatte.</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forekommer også forskjeller mellom ansettelseskategoriene. Respondenter som jobber med teknisk/administrativt arbeid vet i større grad om hvordan finne varslingssystemet. 61 % sier de har kjennskap til  varslingssystemet. </a:t>
            </a:r>
          </a:p>
          <a:p>
            <a:pPr defTabSz="1232175">
              <a:lnSpc>
                <a:spcPct val="150000"/>
              </a:lnSpc>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For respondenter som arbeider med undervisning og forskning er det 43 % som kjenner til systemet, mens kun 23 % av stipendiater svarer det samme.</a:t>
            </a:r>
          </a:p>
        </p:txBody>
      </p:sp>
      <p:sp>
        <p:nvSpPr>
          <p:cNvPr id="20" name="TextBox 19">
            <a:extLst>
              <a:ext uri="{FF2B5EF4-FFF2-40B4-BE49-F238E27FC236}">
                <a16:creationId xmlns:a16="http://schemas.microsoft.com/office/drawing/2014/main" id="{B677D96A-7BB0-4990-A252-4E2573EB4368}"/>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Under halvparten kjenner varslingsrutiner</a:t>
            </a:r>
            <a:endParaRPr lang="en-US" sz="1600" b="1" dirty="0">
              <a:solidFill>
                <a:srgbClr val="636363"/>
              </a:solidFill>
              <a:latin typeface="Calibri"/>
            </a:endParaRPr>
          </a:p>
        </p:txBody>
      </p:sp>
      <p:cxnSp>
        <p:nvCxnSpPr>
          <p:cNvPr id="21" name="Straight Connector 20">
            <a:extLst>
              <a:ext uri="{FF2B5EF4-FFF2-40B4-BE49-F238E27FC236}">
                <a16:creationId xmlns:a16="http://schemas.microsoft.com/office/drawing/2014/main" id="{B03FFFB5-D48F-4795-AD1E-C82A2DF0070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68177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32287" cy="1772793"/>
          </a:xfrm>
        </p:spPr>
        <p:txBody>
          <a:bodyPr/>
          <a:lstStyle/>
          <a:p>
            <a:r>
              <a:rPr lang="nb-NO" sz="1600" dirty="0">
                <a:solidFill>
                  <a:schemeClr val="tx1">
                    <a:lumMod val="75000"/>
                    <a:lumOff val="25000"/>
                  </a:schemeClr>
                </a:solidFill>
              </a:rPr>
              <a:t>Har du meldt fra om kritikkverdige forhold som har berørt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Q21: Har du meldt fra om kritikkverdige forhold som har berørt deg i ditt nåværende arbeidsforhold de siste 12 månedene?  </a:t>
            </a:r>
          </a:p>
          <a:p>
            <a:pPr marL="4763" defTabSz="914377">
              <a:defRPr/>
            </a:pPr>
            <a:r>
              <a:rPr lang="nb-NO" sz="900" b="1" kern="0" dirty="0">
                <a:solidFill>
                  <a:srgbClr val="222223"/>
                </a:solidFill>
              </a:rPr>
              <a:t>Base: 17984</a:t>
            </a:r>
          </a:p>
        </p:txBody>
      </p:sp>
      <p:pic>
        <p:nvPicPr>
          <p:cNvPr id="12" name="Picture 4">
            <a:extLst>
              <a:ext uri="{FF2B5EF4-FFF2-40B4-BE49-F238E27FC236}">
                <a16:creationId xmlns:a16="http://schemas.microsoft.com/office/drawing/2014/main" id="{BD006A28-E33D-4D80-ACAE-1327029D01B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1533229"/>
            <a:ext cx="48466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D19843B-1863-43C9-B535-12EA3FB4281B}"/>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Totalt oppgir 7 % at de har meldt fra om kritikkverdige forhold som gjelder dem selv, mot 93 % som oppgir at de ikke har det.</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de 7 % som har varslet om kritikkverdig forhold som har berørt dem selv så er 70 % kvinner og 30 % menn. </a:t>
            </a:r>
          </a:p>
          <a:p>
            <a:pPr defTabSz="1232175">
              <a:lnSpc>
                <a:spcPct val="150000"/>
              </a:lnSpc>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Som det fremkommer av figuren, så er tallene på respondenter som har opplevd noe negativt langt høyere enn gjennomsnittet.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3" name="TextBox 12">
            <a:extLst>
              <a:ext uri="{FF2B5EF4-FFF2-40B4-BE49-F238E27FC236}">
                <a16:creationId xmlns:a16="http://schemas.microsoft.com/office/drawing/2014/main" id="{534DB950-D5F9-4CEE-B549-8B28799CEC3B}"/>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Flere kvinner enn menn melder fra </a:t>
            </a:r>
            <a:endParaRPr lang="en-US" sz="1600" b="1" dirty="0">
              <a:solidFill>
                <a:srgbClr val="636363"/>
              </a:solidFill>
              <a:latin typeface="Calibri"/>
            </a:endParaRPr>
          </a:p>
        </p:txBody>
      </p:sp>
      <p:cxnSp>
        <p:nvCxnSpPr>
          <p:cNvPr id="14" name="Straight Connector 13">
            <a:extLst>
              <a:ext uri="{FF2B5EF4-FFF2-40B4-BE49-F238E27FC236}">
                <a16:creationId xmlns:a16="http://schemas.microsoft.com/office/drawing/2014/main" id="{43127458-54F3-4871-8C10-3EE178E2849D}"/>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65587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32287" cy="1772793"/>
          </a:xfrm>
        </p:spPr>
        <p:txBody>
          <a:bodyPr/>
          <a:lstStyle/>
          <a:p>
            <a:r>
              <a:rPr lang="nb-NO" sz="1600" dirty="0">
                <a:solidFill>
                  <a:schemeClr val="tx1">
                    <a:lumMod val="75000"/>
                    <a:lumOff val="25000"/>
                  </a:schemeClr>
                </a:solidFill>
              </a:rPr>
              <a:t>Har du meldt fra om kritikkverdige forhold som har berørt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Q21: Har du meldt fra om kritikkverdige forhold som har berørt deg i ditt nåværende arbeidsforhold de siste 12 månedene?  </a:t>
            </a:r>
          </a:p>
          <a:p>
            <a:pPr marL="4763" defTabSz="914377">
              <a:defRPr/>
            </a:pPr>
            <a:r>
              <a:rPr lang="nb-NO" sz="900" b="1" kern="0" dirty="0">
                <a:solidFill>
                  <a:srgbClr val="222223"/>
                </a:solidFill>
              </a:rPr>
              <a:t>Base: 17984</a:t>
            </a:r>
          </a:p>
        </p:txBody>
      </p:sp>
      <p:pic>
        <p:nvPicPr>
          <p:cNvPr id="12" name="Picture 4">
            <a:extLst>
              <a:ext uri="{FF2B5EF4-FFF2-40B4-BE49-F238E27FC236}">
                <a16:creationId xmlns:a16="http://schemas.microsoft.com/office/drawing/2014/main" id="{BD006A28-E33D-4D80-ACAE-1327029D01B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1533229"/>
            <a:ext cx="48466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D19843B-1863-43C9-B535-12EA3FB4281B}"/>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Respondentenes alder har mindre å si for om de har meldt fra eller ikke, og er relativt jevnt fordelt over alle alderskategoriene. Her varierer det fra alderskategorien 18-29 år på 5 % til kategorien 50-59 år på 8 %.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3" name="TextBox 12">
            <a:extLst>
              <a:ext uri="{FF2B5EF4-FFF2-40B4-BE49-F238E27FC236}">
                <a16:creationId xmlns:a16="http://schemas.microsoft.com/office/drawing/2014/main" id="{534DB950-D5F9-4CEE-B549-8B28799CEC3B}"/>
              </a:ext>
            </a:extLst>
          </p:cNvPr>
          <p:cNvSpPr txBox="1"/>
          <p:nvPr/>
        </p:nvSpPr>
        <p:spPr>
          <a:xfrm>
            <a:off x="5853113" y="1196657"/>
            <a:ext cx="4009344"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Flere kvinner enn menn melder fra</a:t>
            </a:r>
            <a:endParaRPr lang="en-US" sz="1600" b="1" dirty="0">
              <a:solidFill>
                <a:srgbClr val="636363"/>
              </a:solidFill>
              <a:latin typeface="Calibri"/>
            </a:endParaRPr>
          </a:p>
        </p:txBody>
      </p:sp>
      <p:cxnSp>
        <p:nvCxnSpPr>
          <p:cNvPr id="14" name="Straight Connector 13">
            <a:extLst>
              <a:ext uri="{FF2B5EF4-FFF2-40B4-BE49-F238E27FC236}">
                <a16:creationId xmlns:a16="http://schemas.microsoft.com/office/drawing/2014/main" id="{43127458-54F3-4871-8C10-3EE178E2849D}"/>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276614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Har du meldt fra om kritikkverdige forhold som har berørt andre enn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Q22: Har du meldt fra om kritikkverdige forhold som har berørt andre enn deg i ditt nåværende arbeidsforhold de siste 12 månedene?  </a:t>
            </a:r>
          </a:p>
          <a:p>
            <a:pPr marL="4763" defTabSz="914377">
              <a:defRPr/>
            </a:pPr>
            <a:r>
              <a:rPr lang="nb-NO" sz="900" b="1" kern="0" dirty="0">
                <a:solidFill>
                  <a:srgbClr val="222223"/>
                </a:solidFill>
              </a:rPr>
              <a:t>Base: 17984</a:t>
            </a:r>
          </a:p>
        </p:txBody>
      </p:sp>
      <p:pic>
        <p:nvPicPr>
          <p:cNvPr id="10" name="Picture 4">
            <a:extLst>
              <a:ext uri="{FF2B5EF4-FFF2-40B4-BE49-F238E27FC236}">
                <a16:creationId xmlns:a16="http://schemas.microsoft.com/office/drawing/2014/main" id="{DFBFDFBB-1E0F-44C1-9877-60456802304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1529555"/>
            <a:ext cx="48466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38AE7AD-7E3C-45E4-A140-E32E2AE0858F}"/>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På spørsmål om respondenten har meldt fra om kritikkverdige forhold på andres vegne er det også 7 % som har meldt ifra. Av denne gruppen er det 68 % kvinner og 32 % menn.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4" name="TextBox 13">
            <a:extLst>
              <a:ext uri="{FF2B5EF4-FFF2-40B4-BE49-F238E27FC236}">
                <a16:creationId xmlns:a16="http://schemas.microsoft.com/office/drawing/2014/main" id="{750E90AF-9017-4A03-A82D-94234480115F}"/>
              </a:ext>
            </a:extLst>
          </p:cNvPr>
          <p:cNvSpPr txBox="1"/>
          <p:nvPr/>
        </p:nvSpPr>
        <p:spPr>
          <a:xfrm>
            <a:off x="5853113" y="1196657"/>
            <a:ext cx="4643826"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Ledere varsler oftere på andres vegne</a:t>
            </a:r>
            <a:endParaRPr lang="en-US" sz="1600" b="1" dirty="0">
              <a:solidFill>
                <a:srgbClr val="636363"/>
              </a:solidFill>
            </a:endParaRPr>
          </a:p>
        </p:txBody>
      </p:sp>
      <p:cxnSp>
        <p:nvCxnSpPr>
          <p:cNvPr id="15" name="Straight Connector 14">
            <a:extLst>
              <a:ext uri="{FF2B5EF4-FFF2-40B4-BE49-F238E27FC236}">
                <a16:creationId xmlns:a16="http://schemas.microsoft.com/office/drawing/2014/main" id="{D93A00BA-691F-405D-AEB1-71E083EFBE99}"/>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439811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Har du meldt fra om kritikkverdige forhold som har berørt andre enn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Q22: Har du meldt fra om kritikkverdige forhold som har berørt andre enn deg i ditt nåværende arbeidsforhold de siste 12 månedene?  </a:t>
            </a:r>
          </a:p>
          <a:p>
            <a:pPr marL="4763" defTabSz="914377">
              <a:defRPr/>
            </a:pPr>
            <a:r>
              <a:rPr lang="nb-NO" sz="900" b="1" kern="0" dirty="0">
                <a:solidFill>
                  <a:srgbClr val="222223"/>
                </a:solidFill>
              </a:rPr>
              <a:t>Base: 17984</a:t>
            </a:r>
          </a:p>
        </p:txBody>
      </p:sp>
      <p:pic>
        <p:nvPicPr>
          <p:cNvPr id="10" name="Picture 4">
            <a:extLst>
              <a:ext uri="{FF2B5EF4-FFF2-40B4-BE49-F238E27FC236}">
                <a16:creationId xmlns:a16="http://schemas.microsoft.com/office/drawing/2014/main" id="{DFBFDFBB-1E0F-44C1-9877-60456802304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1529555"/>
            <a:ext cx="48466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38AE7AD-7E3C-45E4-A140-E32E2AE0858F}"/>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i noen grad flere med lederansvar, både med og uten personalansvar, som har tatt i bruk varslingssystemet på vegne av noen andre i løpet av de siste 12 månedene.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både kategorien </a:t>
            </a:r>
            <a:r>
              <a:rPr lang="nb-NO" sz="1400" i="1" dirty="0">
                <a:solidFill>
                  <a:schemeClr val="tx1">
                    <a:lumMod val="75000"/>
                    <a:lumOff val="25000"/>
                  </a:schemeClr>
                </a:solidFill>
              </a:rPr>
              <a:t>Lederansvar med personalansvar </a:t>
            </a:r>
            <a:r>
              <a:rPr lang="nb-NO" sz="1400" dirty="0">
                <a:solidFill>
                  <a:schemeClr val="tx1">
                    <a:lumMod val="75000"/>
                    <a:lumOff val="25000"/>
                  </a:schemeClr>
                </a:solidFill>
              </a:rPr>
              <a:t>og </a:t>
            </a:r>
            <a:r>
              <a:rPr lang="nb-NO" sz="1400" i="1" dirty="0">
                <a:solidFill>
                  <a:schemeClr val="tx1">
                    <a:lumMod val="75000"/>
                    <a:lumOff val="25000"/>
                  </a:schemeClr>
                </a:solidFill>
              </a:rPr>
              <a:t>Lederansvar uten personalansvar </a:t>
            </a:r>
            <a:r>
              <a:rPr lang="nb-NO" sz="1400" dirty="0">
                <a:solidFill>
                  <a:schemeClr val="tx1">
                    <a:lumMod val="75000"/>
                    <a:lumOff val="25000"/>
                  </a:schemeClr>
                </a:solidFill>
              </a:rPr>
              <a:t>så har 9 % brukt systemet. Dette er mot 6 % av respondentene i kategorien uten lederansvar.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Respondenter i ansettelseskategorien </a:t>
            </a:r>
            <a:r>
              <a:rPr lang="nb-NO" sz="1400" i="1" dirty="0">
                <a:solidFill>
                  <a:schemeClr val="tx1">
                    <a:lumMod val="75000"/>
                    <a:lumOff val="25000"/>
                  </a:schemeClr>
                </a:solidFill>
              </a:rPr>
              <a:t>Undervisning og forskning</a:t>
            </a:r>
            <a:r>
              <a:rPr lang="nb-NO" sz="1400" dirty="0">
                <a:solidFill>
                  <a:schemeClr val="tx1">
                    <a:lumMod val="75000"/>
                    <a:lumOff val="25000"/>
                  </a:schemeClr>
                </a:solidFill>
              </a:rPr>
              <a:t> har noe oftere varslet om kritikkverdige forhold på vegne av noen andre sammenlignet med gjennomsnittet. Andelen er her 9 %. 5 % av stipendiatene har gjort det samme. </a:t>
            </a:r>
          </a:p>
        </p:txBody>
      </p:sp>
      <p:sp>
        <p:nvSpPr>
          <p:cNvPr id="14" name="TextBox 13">
            <a:extLst>
              <a:ext uri="{FF2B5EF4-FFF2-40B4-BE49-F238E27FC236}">
                <a16:creationId xmlns:a16="http://schemas.microsoft.com/office/drawing/2014/main" id="{750E90AF-9017-4A03-A82D-94234480115F}"/>
              </a:ext>
            </a:extLst>
          </p:cNvPr>
          <p:cNvSpPr txBox="1"/>
          <p:nvPr/>
        </p:nvSpPr>
        <p:spPr>
          <a:xfrm>
            <a:off x="5853112" y="1196657"/>
            <a:ext cx="4998389"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Ledere varsler oftere på andres vegne</a:t>
            </a:r>
            <a:endParaRPr lang="en-US" sz="1600" b="1" dirty="0">
              <a:solidFill>
                <a:srgbClr val="636363"/>
              </a:solidFill>
            </a:endParaRPr>
          </a:p>
        </p:txBody>
      </p:sp>
      <p:cxnSp>
        <p:nvCxnSpPr>
          <p:cNvPr id="15" name="Straight Connector 14">
            <a:extLst>
              <a:ext uri="{FF2B5EF4-FFF2-40B4-BE49-F238E27FC236}">
                <a16:creationId xmlns:a16="http://schemas.microsoft.com/office/drawing/2014/main" id="{D93A00BA-691F-405D-AEB1-71E083EFBE99}"/>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196614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48</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Bakgrunnsvariabler</a:t>
            </a:r>
          </a:p>
        </p:txBody>
      </p:sp>
    </p:spTree>
    <p:extLst>
      <p:ext uri="{BB962C8B-B14F-4D97-AF65-F5344CB8AC3E}">
        <p14:creationId xmlns:p14="http://schemas.microsoft.com/office/powerpoint/2010/main" val="4500882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Har du fast eller midlertidig stilling?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 Har du fast eller midlertidig stilling?</a:t>
            </a:r>
          </a:p>
          <a:p>
            <a:pPr marL="4763" defTabSz="914377">
              <a:defRPr/>
            </a:pPr>
            <a:r>
              <a:rPr lang="nb-NO" sz="900" b="1" kern="0" dirty="0">
                <a:solidFill>
                  <a:srgbClr val="222223"/>
                </a:solidFill>
              </a:rPr>
              <a:t>Base: 17984</a:t>
            </a:r>
          </a:p>
        </p:txBody>
      </p:sp>
      <p:sp>
        <p:nvSpPr>
          <p:cNvPr id="3" name="TextBox 2">
            <a:extLst>
              <a:ext uri="{FF2B5EF4-FFF2-40B4-BE49-F238E27FC236}">
                <a16:creationId xmlns:a16="http://schemas.microsoft.com/office/drawing/2014/main" id="{13A93057-4C6B-4448-ACB1-755BAE66C9FA}"/>
              </a:ext>
            </a:extLst>
          </p:cNvPr>
          <p:cNvSpPr txBox="1"/>
          <p:nvPr/>
        </p:nvSpPr>
        <p:spPr>
          <a:xfrm>
            <a:off x="2600326"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3" name="Picture 4">
            <a:extLst>
              <a:ext uri="{FF2B5EF4-FFF2-40B4-BE49-F238E27FC236}">
                <a16:creationId xmlns:a16="http://schemas.microsoft.com/office/drawing/2014/main" id="{80DFF0F1-2F3B-4AFF-8FE6-2C7453D3BF9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38" y="1530350"/>
            <a:ext cx="4846637" cy="344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3145830A-A45C-4109-ABFE-469F1BC0EB55}"/>
              </a:ext>
            </a:extLst>
          </p:cNvPr>
          <p:cNvSpPr txBox="1">
            <a:spLocks/>
          </p:cNvSpPr>
          <p:nvPr/>
        </p:nvSpPr>
        <p:spPr>
          <a:xfrm>
            <a:off x="6372227" y="657290"/>
            <a:ext cx="5010025" cy="539367"/>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dirty="0">
                <a:solidFill>
                  <a:schemeClr val="tx1">
                    <a:lumMod val="75000"/>
                    <a:lumOff val="25000"/>
                  </a:schemeClr>
                </a:solidFill>
              </a:rPr>
              <a:t>Hvor stor er din stilling?																																													</a:t>
            </a:r>
          </a:p>
        </p:txBody>
      </p:sp>
      <p:sp>
        <p:nvSpPr>
          <p:cNvPr id="11" name="Rectangle 10">
            <a:extLst>
              <a:ext uri="{FF2B5EF4-FFF2-40B4-BE49-F238E27FC236}">
                <a16:creationId xmlns:a16="http://schemas.microsoft.com/office/drawing/2014/main" id="{34AB00A1-3A0D-4589-868A-AA9709B420A7}"/>
              </a:ext>
            </a:extLst>
          </p:cNvPr>
          <p:cNvSpPr/>
          <p:nvPr/>
        </p:nvSpPr>
        <p:spPr>
          <a:xfrm>
            <a:off x="6595940" y="6045721"/>
            <a:ext cx="4224337" cy="369332"/>
          </a:xfrm>
          <a:prstGeom prst="rect">
            <a:avLst/>
          </a:prstGeom>
        </p:spPr>
        <p:txBody>
          <a:bodyPr wrap="square">
            <a:spAutoFit/>
          </a:bodyPr>
          <a:lstStyle/>
          <a:p>
            <a:pPr marL="4763" defTabSz="914377">
              <a:defRPr/>
            </a:pPr>
            <a:r>
              <a:rPr lang="nb-NO" sz="900" b="1" kern="0" dirty="0">
                <a:solidFill>
                  <a:srgbClr val="222223"/>
                </a:solidFill>
              </a:rPr>
              <a:t>Q2: Hvor stor er din stilling?</a:t>
            </a:r>
          </a:p>
          <a:p>
            <a:pPr marL="4763" defTabSz="914377">
              <a:defRPr/>
            </a:pPr>
            <a:r>
              <a:rPr lang="nb-NO" sz="900" b="1" kern="0" dirty="0">
                <a:solidFill>
                  <a:srgbClr val="222223"/>
                </a:solidFill>
              </a:rPr>
              <a:t>Base: 17984</a:t>
            </a:r>
          </a:p>
        </p:txBody>
      </p:sp>
      <p:sp>
        <p:nvSpPr>
          <p:cNvPr id="12" name="TextBox 11">
            <a:extLst>
              <a:ext uri="{FF2B5EF4-FFF2-40B4-BE49-F238E27FC236}">
                <a16:creationId xmlns:a16="http://schemas.microsoft.com/office/drawing/2014/main" id="{1B6FCA04-E068-4EE7-91AC-39303E8F8DAD}"/>
              </a:ext>
            </a:extLst>
          </p:cNvPr>
          <p:cNvSpPr txBox="1"/>
          <p:nvPr/>
        </p:nvSpPr>
        <p:spPr>
          <a:xfrm>
            <a:off x="8753353"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7" name="Picture 4">
            <a:extLst>
              <a:ext uri="{FF2B5EF4-FFF2-40B4-BE49-F238E27FC236}">
                <a16:creationId xmlns:a16="http://schemas.microsoft.com/office/drawing/2014/main" id="{4100E2E2-2CD6-4FDF-A8E8-1182D5284D6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878" y="1530350"/>
            <a:ext cx="4846637"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070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08592" y="328234"/>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12" name="Text Placeholder 22">
            <a:extLst>
              <a:ext uri="{FF2B5EF4-FFF2-40B4-BE49-F238E27FC236}">
                <a16:creationId xmlns:a16="http://schemas.microsoft.com/office/drawing/2014/main" id="{D30666A2-EF1F-41DC-A0D4-32A581086AB9}"/>
              </a:ext>
            </a:extLst>
          </p:cNvPr>
          <p:cNvSpPr txBox="1">
            <a:spLocks/>
          </p:cNvSpPr>
          <p:nvPr/>
        </p:nvSpPr>
        <p:spPr>
          <a:xfrm>
            <a:off x="3973772" y="1328194"/>
            <a:ext cx="4244453"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400" dirty="0"/>
              <a:t>Gitt undersøkelsens sensitive temaer så er det flere spørsmål hvor det kun oppgis total andel per svaralternativ, uten respondentenes bakgrunnsvariabler. </a:t>
            </a:r>
          </a:p>
          <a:p>
            <a:pPr marL="0" indent="0">
              <a:buNone/>
            </a:pPr>
            <a:r>
              <a:rPr lang="nb-NO" sz="1400" dirty="0"/>
              <a:t>Vi oppgir ikke bakgrunnsvariabler som kjønn, alder og stilling der hvor det er under 10 respondenter som har avgitt et svaralternativ i den hensikt å utelukke enhver mulighet til å utgi personidentifiserende data. Et unntak fra dette er i den nasjonale rapporten, hvor det ikke finnes noen referanser til hvilken institusjon respondenten tilhører. </a:t>
            </a:r>
          </a:p>
          <a:p>
            <a:pPr marL="0" indent="0">
              <a:buNone/>
            </a:pPr>
            <a:r>
              <a:rPr lang="nb-NO" sz="1400" dirty="0"/>
              <a:t>Vi oppgir heller ikke svar på oppfølgingsspørsmål dersom basen består av færre enn 10 respondenter. Dette gjøres fordi Ipsos ikke kan kjenne til interne forhold som gjør at respondentenes svar kan være personidentifiserende. </a:t>
            </a:r>
          </a:p>
          <a:p>
            <a:pPr marL="0" indent="0">
              <a:buNone/>
            </a:pPr>
            <a:r>
              <a:rPr lang="nb-NO" sz="1400" dirty="0"/>
              <a:t>Bakgrunnsvariabler er også tilbakeholdt der hvor det på tross av antallet respondenter kan være personidentifiserende informasjon. </a:t>
            </a:r>
          </a:p>
          <a:p>
            <a:pPr marL="0" indent="0">
              <a:buNone/>
            </a:pPr>
            <a:r>
              <a:rPr lang="nb-NO" sz="1400" dirty="0"/>
              <a:t>Dette er et valg som er truffet uavhengig av oppdragsgiver, og eventuelle spørsmål om disse vurderingene skal rettes til Ipsos. </a:t>
            </a:r>
          </a:p>
          <a:p>
            <a:pPr marL="0" indent="0">
              <a:buNone/>
            </a:pPr>
            <a:r>
              <a:rPr lang="nb-NO" sz="1400" dirty="0"/>
              <a:t> </a:t>
            </a:r>
          </a:p>
        </p:txBody>
      </p:sp>
      <p:cxnSp>
        <p:nvCxnSpPr>
          <p:cNvPr id="13" name="Straight Connector 12">
            <a:extLst>
              <a:ext uri="{FF2B5EF4-FFF2-40B4-BE49-F238E27FC236}">
                <a16:creationId xmlns:a16="http://schemas.microsoft.com/office/drawing/2014/main" id="{2B0E6B2E-C781-4528-92D3-531954B14FDD}"/>
              </a:ext>
            </a:extLst>
          </p:cNvPr>
          <p:cNvCxnSpPr>
            <a:cxnSpLocks/>
          </p:cNvCxnSpPr>
          <p:nvPr/>
        </p:nvCxnSpPr>
        <p:spPr>
          <a:xfrm flipV="1">
            <a:off x="2267828" y="1090065"/>
            <a:ext cx="7656342" cy="39252"/>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4" name="TextBox 13">
            <a:extLst>
              <a:ext uri="{FF2B5EF4-FFF2-40B4-BE49-F238E27FC236}">
                <a16:creationId xmlns:a16="http://schemas.microsoft.com/office/drawing/2014/main" id="{222C20CF-5AD8-422E-BF15-1CA03EF58F35}"/>
              </a:ext>
            </a:extLst>
          </p:cNvPr>
          <p:cNvSpPr txBox="1"/>
          <p:nvPr/>
        </p:nvSpPr>
        <p:spPr>
          <a:xfrm>
            <a:off x="4329186" y="737010"/>
            <a:ext cx="3533623"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Anonymitetshensyn</a:t>
            </a:r>
          </a:p>
        </p:txBody>
      </p:sp>
    </p:spTree>
    <p:extLst>
      <p:ext uri="{BB962C8B-B14F-4D97-AF65-F5344CB8AC3E}">
        <p14:creationId xmlns:p14="http://schemas.microsoft.com/office/powerpoint/2010/main" val="10089854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221599"/>
          </a:xfrm>
        </p:spPr>
        <p:txBody>
          <a:bodyPr/>
          <a:lstStyle/>
          <a:p>
            <a:r>
              <a:rPr lang="nb-NO" sz="1600" kern="0" dirty="0">
                <a:solidFill>
                  <a:srgbClr val="222223"/>
                </a:solidFill>
              </a:rPr>
              <a:t>Hvilken ansettelseskategori er du ansatt i?</a:t>
            </a:r>
            <a:endParaRPr lang="nb-NO" sz="1600" dirty="0">
              <a:solidFill>
                <a:schemeClr val="tx1">
                  <a:lumMod val="75000"/>
                  <a:lumOff val="25000"/>
                </a:schemeClr>
              </a:solidFill>
            </a:endParaRP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Q3: Hvilken ansettelseskategori er du ansatt i?</a:t>
            </a:r>
          </a:p>
          <a:p>
            <a:pPr marL="4763" defTabSz="914377">
              <a:defRPr/>
            </a:pPr>
            <a:r>
              <a:rPr lang="nb-NO" sz="900" b="1" kern="0" dirty="0">
                <a:solidFill>
                  <a:srgbClr val="222223"/>
                </a:solidFill>
              </a:rPr>
              <a:t>Base: 17984</a:t>
            </a:r>
          </a:p>
        </p:txBody>
      </p:sp>
      <p:pic>
        <p:nvPicPr>
          <p:cNvPr id="12" name="Picture 4">
            <a:extLst>
              <a:ext uri="{FF2B5EF4-FFF2-40B4-BE49-F238E27FC236}">
                <a16:creationId xmlns:a16="http://schemas.microsoft.com/office/drawing/2014/main" id="{BF9DCE6E-066B-41E6-9A3E-179699C450C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1534054"/>
            <a:ext cx="48466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a:extLst>
              <a:ext uri="{FF2B5EF4-FFF2-40B4-BE49-F238E27FC236}">
                <a16:creationId xmlns:a16="http://schemas.microsoft.com/office/drawing/2014/main" id="{C8C9EF07-856E-4D15-8E72-57F2A831E504}"/>
              </a:ext>
            </a:extLst>
          </p:cNvPr>
          <p:cNvSpPr txBox="1">
            <a:spLocks/>
          </p:cNvSpPr>
          <p:nvPr/>
        </p:nvSpPr>
        <p:spPr>
          <a:xfrm>
            <a:off x="6373938" y="657290"/>
            <a:ext cx="3952750" cy="1551194"/>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a:solidFill>
                  <a:schemeClr val="tx1">
                    <a:lumMod val="75000"/>
                    <a:lumOff val="25000"/>
                  </a:schemeClr>
                </a:solidFill>
              </a:rPr>
              <a:t>Har du lederansvar?																																													</a:t>
            </a:r>
            <a:endParaRPr lang="nb-NO" sz="1600" dirty="0">
              <a:solidFill>
                <a:schemeClr val="tx1">
                  <a:lumMod val="75000"/>
                  <a:lumOff val="25000"/>
                </a:schemeClr>
              </a:solidFill>
            </a:endParaRPr>
          </a:p>
        </p:txBody>
      </p:sp>
      <p:sp>
        <p:nvSpPr>
          <p:cNvPr id="10" name="Rectangle 9">
            <a:extLst>
              <a:ext uri="{FF2B5EF4-FFF2-40B4-BE49-F238E27FC236}">
                <a16:creationId xmlns:a16="http://schemas.microsoft.com/office/drawing/2014/main" id="{E3B6F63D-CDE7-4923-9CFE-EBCEFDB2744F}"/>
              </a:ext>
            </a:extLst>
          </p:cNvPr>
          <p:cNvSpPr/>
          <p:nvPr/>
        </p:nvSpPr>
        <p:spPr>
          <a:xfrm>
            <a:off x="6597650" y="6045721"/>
            <a:ext cx="4205287" cy="369332"/>
          </a:xfrm>
          <a:prstGeom prst="rect">
            <a:avLst/>
          </a:prstGeom>
        </p:spPr>
        <p:txBody>
          <a:bodyPr wrap="square">
            <a:spAutoFit/>
          </a:bodyPr>
          <a:lstStyle/>
          <a:p>
            <a:pPr marL="4763" defTabSz="914377">
              <a:defRPr/>
            </a:pPr>
            <a:r>
              <a:rPr lang="nb-NO" sz="900" b="1" kern="0" dirty="0">
                <a:solidFill>
                  <a:srgbClr val="222223"/>
                </a:solidFill>
              </a:rPr>
              <a:t>Q4: Har du lederansvar?</a:t>
            </a:r>
          </a:p>
          <a:p>
            <a:pPr marL="4763" defTabSz="914377">
              <a:defRPr/>
            </a:pPr>
            <a:r>
              <a:rPr lang="nb-NO" sz="900" b="1" kern="0" dirty="0">
                <a:solidFill>
                  <a:srgbClr val="222223"/>
                </a:solidFill>
              </a:rPr>
              <a:t>Base: 17984</a:t>
            </a:r>
          </a:p>
        </p:txBody>
      </p:sp>
      <p:sp>
        <p:nvSpPr>
          <p:cNvPr id="11" name="TextBox 10">
            <a:extLst>
              <a:ext uri="{FF2B5EF4-FFF2-40B4-BE49-F238E27FC236}">
                <a16:creationId xmlns:a16="http://schemas.microsoft.com/office/drawing/2014/main" id="{16D42988-213A-4001-93D9-32520A62B8CE}"/>
              </a:ext>
            </a:extLst>
          </p:cNvPr>
          <p:cNvSpPr txBox="1"/>
          <p:nvPr/>
        </p:nvSpPr>
        <p:spPr>
          <a:xfrm>
            <a:off x="8755063"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6" name="Picture 4">
            <a:extLst>
              <a:ext uri="{FF2B5EF4-FFF2-40B4-BE49-F238E27FC236}">
                <a16:creationId xmlns:a16="http://schemas.microsoft.com/office/drawing/2014/main" id="{E675FECC-5006-458F-A295-D0FE33BA81B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4825" y="1537364"/>
            <a:ext cx="48466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5903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Hvilket kjønn har du?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Q5: Hvilket kjønn har du?</a:t>
            </a:r>
          </a:p>
          <a:p>
            <a:pPr marL="4763" defTabSz="914377">
              <a:defRPr/>
            </a:pPr>
            <a:r>
              <a:rPr lang="nb-NO" sz="900" b="1" kern="0" dirty="0">
                <a:solidFill>
                  <a:srgbClr val="222223"/>
                </a:solidFill>
              </a:rPr>
              <a:t>Base: 17984</a:t>
            </a:r>
          </a:p>
        </p:txBody>
      </p:sp>
      <p:sp>
        <p:nvSpPr>
          <p:cNvPr id="3" name="TextBox 2">
            <a:extLst>
              <a:ext uri="{FF2B5EF4-FFF2-40B4-BE49-F238E27FC236}">
                <a16:creationId xmlns:a16="http://schemas.microsoft.com/office/drawing/2014/main" id="{13A93057-4C6B-4448-ACB1-755BAE66C9FA}"/>
              </a:ext>
            </a:extLst>
          </p:cNvPr>
          <p:cNvSpPr txBox="1"/>
          <p:nvPr/>
        </p:nvSpPr>
        <p:spPr>
          <a:xfrm>
            <a:off x="2600326"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2" name="Picture 4">
            <a:extLst>
              <a:ext uri="{FF2B5EF4-FFF2-40B4-BE49-F238E27FC236}">
                <a16:creationId xmlns:a16="http://schemas.microsoft.com/office/drawing/2014/main" id="{2BA1E6DA-1D8C-4A84-B2A7-9C8DCAE67D3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75" y="1533229"/>
            <a:ext cx="48466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4F21B01E-8758-4A4F-8316-385C7B11550F}"/>
              </a:ext>
            </a:extLst>
          </p:cNvPr>
          <p:cNvSpPr txBox="1">
            <a:spLocks/>
          </p:cNvSpPr>
          <p:nvPr/>
        </p:nvSpPr>
        <p:spPr>
          <a:xfrm>
            <a:off x="6373937" y="657290"/>
            <a:ext cx="5327525" cy="1552507"/>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a:solidFill>
                  <a:schemeClr val="tx1">
                    <a:lumMod val="75000"/>
                    <a:lumOff val="25000"/>
                  </a:schemeClr>
                </a:solidFill>
              </a:rPr>
              <a:t>Hva er din alder?																																													</a:t>
            </a:r>
            <a:endParaRPr lang="nb-NO" sz="1600" dirty="0">
              <a:solidFill>
                <a:schemeClr val="tx1">
                  <a:lumMod val="75000"/>
                  <a:lumOff val="25000"/>
                </a:schemeClr>
              </a:solidFill>
            </a:endParaRPr>
          </a:p>
        </p:txBody>
      </p:sp>
      <p:sp>
        <p:nvSpPr>
          <p:cNvPr id="11" name="Rectangle 10">
            <a:extLst>
              <a:ext uri="{FF2B5EF4-FFF2-40B4-BE49-F238E27FC236}">
                <a16:creationId xmlns:a16="http://schemas.microsoft.com/office/drawing/2014/main" id="{E2880E55-8583-45B1-9B0D-C9D813ABBBDA}"/>
              </a:ext>
            </a:extLst>
          </p:cNvPr>
          <p:cNvSpPr/>
          <p:nvPr/>
        </p:nvSpPr>
        <p:spPr>
          <a:xfrm>
            <a:off x="6597650" y="6045722"/>
            <a:ext cx="6096000" cy="369332"/>
          </a:xfrm>
          <a:prstGeom prst="rect">
            <a:avLst/>
          </a:prstGeom>
        </p:spPr>
        <p:txBody>
          <a:bodyPr>
            <a:spAutoFit/>
          </a:bodyPr>
          <a:lstStyle/>
          <a:p>
            <a:pPr marL="4763" defTabSz="914377">
              <a:defRPr/>
            </a:pPr>
            <a:r>
              <a:rPr lang="nb-NO" sz="900" b="1" kern="0" dirty="0">
                <a:solidFill>
                  <a:srgbClr val="222223"/>
                </a:solidFill>
              </a:rPr>
              <a:t>Q6: Hvor gammel er du?</a:t>
            </a:r>
          </a:p>
          <a:p>
            <a:pPr marL="4763" defTabSz="914377">
              <a:defRPr/>
            </a:pPr>
            <a:r>
              <a:rPr lang="nb-NO" sz="900" b="1" kern="0" dirty="0">
                <a:solidFill>
                  <a:srgbClr val="222223"/>
                </a:solidFill>
              </a:rPr>
              <a:t>Base: 17984 </a:t>
            </a:r>
          </a:p>
        </p:txBody>
      </p:sp>
      <p:pic>
        <p:nvPicPr>
          <p:cNvPr id="16" name="Picture 4">
            <a:extLst>
              <a:ext uri="{FF2B5EF4-FFF2-40B4-BE49-F238E27FC236}">
                <a16:creationId xmlns:a16="http://schemas.microsoft.com/office/drawing/2014/main" id="{49E02B00-726E-4645-BCA7-E43D77A8406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4825" y="1533230"/>
            <a:ext cx="48466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5499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90599" y="329878"/>
            <a:ext cx="11536437" cy="615397"/>
          </a:xfrm>
        </p:spPr>
        <p:txBody>
          <a:bodyPr/>
          <a:lstStyle/>
          <a:p>
            <a:r>
              <a:rPr lang="en-GB" dirty="0"/>
              <a:t>Kontakt Ipsos </a:t>
            </a:r>
          </a:p>
        </p:txBody>
      </p:sp>
      <p:sp>
        <p:nvSpPr>
          <p:cNvPr id="16" name="TextBox 15"/>
          <p:cNvSpPr txBox="1"/>
          <p:nvPr/>
        </p:nvSpPr>
        <p:spPr>
          <a:xfrm>
            <a:off x="435077" y="4279158"/>
            <a:ext cx="2139577" cy="964623"/>
          </a:xfrm>
          <a:prstGeom prst="rect">
            <a:avLst/>
          </a:prstGeom>
        </p:spPr>
        <p:txBody>
          <a:bodyPr vert="horz" wrap="square" lIns="0" tIns="0" rIns="0" bIns="0" rtlCol="0">
            <a:spAutoFit/>
          </a:bodyPr>
          <a:lstStyle/>
          <a:p>
            <a:pPr marL="6351"/>
            <a:r>
              <a:rPr lang="en-GB" sz="1867" b="1" dirty="0">
                <a:solidFill>
                  <a:schemeClr val="bg1"/>
                </a:solidFill>
              </a:rPr>
              <a:t>Arild Sæle</a:t>
            </a:r>
          </a:p>
          <a:p>
            <a:pPr marL="6351"/>
            <a:r>
              <a:rPr lang="en-GB" sz="1467" dirty="0">
                <a:solidFill>
                  <a:schemeClr val="bg1"/>
                </a:solidFill>
              </a:rPr>
              <a:t>Prosjektleder</a:t>
            </a:r>
          </a:p>
          <a:p>
            <a:pPr marL="6351"/>
            <a:endParaRPr lang="en-GB" sz="1467" dirty="0">
              <a:solidFill>
                <a:schemeClr val="bg1"/>
              </a:solidFill>
            </a:endParaRPr>
          </a:p>
          <a:p>
            <a:pPr marL="6351"/>
            <a:endParaRPr lang="en-GB" sz="1467" dirty="0">
              <a:solidFill>
                <a:schemeClr val="bg1"/>
              </a:solidFill>
            </a:endParaRPr>
          </a:p>
        </p:txBody>
      </p:sp>
      <p:cxnSp>
        <p:nvCxnSpPr>
          <p:cNvPr id="22" name="Straight Connector 21"/>
          <p:cNvCxnSpPr/>
          <p:nvPr/>
        </p:nvCxnSpPr>
        <p:spPr>
          <a:xfrm>
            <a:off x="415963"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grpSp>
        <p:nvGrpSpPr>
          <p:cNvPr id="85" name="Group 84"/>
          <p:cNvGrpSpPr/>
          <p:nvPr/>
        </p:nvGrpSpPr>
        <p:grpSpPr bwMode="black">
          <a:xfrm>
            <a:off x="435076" y="5060435"/>
            <a:ext cx="2017818" cy="225767"/>
            <a:chOff x="326307" y="3795324"/>
            <a:chExt cx="1513362" cy="169325"/>
          </a:xfrm>
        </p:grpSpPr>
        <p:grpSp>
          <p:nvGrpSpPr>
            <p:cNvPr id="46" name="Group 153"/>
            <p:cNvGrpSpPr>
              <a:grpSpLocks noChangeAspect="1"/>
            </p:cNvGrpSpPr>
            <p:nvPr/>
          </p:nvGrpSpPr>
          <p:grpSpPr bwMode="black">
            <a:xfrm>
              <a:off x="326307" y="3849114"/>
              <a:ext cx="134459" cy="89640"/>
              <a:chOff x="-6357938" y="3122613"/>
              <a:chExt cx="1104900" cy="736600"/>
            </a:xfrm>
            <a:solidFill>
              <a:schemeClr val="bg1"/>
            </a:solidFill>
          </p:grpSpPr>
          <p:sp>
            <p:nvSpPr>
              <p:cNvPr id="47"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8"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9"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0"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51" name="TextBox 50"/>
            <p:cNvSpPr txBox="1"/>
            <p:nvPr/>
          </p:nvSpPr>
          <p:spPr bwMode="black">
            <a:xfrm>
              <a:off x="575526" y="3795324"/>
              <a:ext cx="1264143" cy="169325"/>
            </a:xfrm>
            <a:prstGeom prst="rect">
              <a:avLst/>
            </a:prstGeom>
          </p:spPr>
          <p:txBody>
            <a:bodyPr vert="horz" wrap="none" lIns="0" tIns="0" rIns="0" bIns="0" rtlCol="0">
              <a:spAutoFit/>
            </a:bodyPr>
            <a:lstStyle/>
            <a:p>
              <a:pPr marL="6351"/>
              <a:r>
                <a:rPr lang="en-GB" sz="1467" dirty="0">
                  <a:solidFill>
                    <a:schemeClr val="bg1"/>
                  </a:solidFill>
                </a:rPr>
                <a:t>arild.sæle@ipsos.com</a:t>
              </a:r>
            </a:p>
          </p:txBody>
        </p:sp>
      </p:grpSp>
      <p:grpSp>
        <p:nvGrpSpPr>
          <p:cNvPr id="84" name="Group 83"/>
          <p:cNvGrpSpPr/>
          <p:nvPr/>
        </p:nvGrpSpPr>
        <p:grpSpPr bwMode="black">
          <a:xfrm>
            <a:off x="442055" y="5355963"/>
            <a:ext cx="1500316" cy="225767"/>
            <a:chOff x="331541" y="4016970"/>
            <a:chExt cx="1125237" cy="169325"/>
          </a:xfrm>
        </p:grpSpPr>
        <p:grpSp>
          <p:nvGrpSpPr>
            <p:cNvPr id="36" name="Group 35"/>
            <p:cNvGrpSpPr>
              <a:grpSpLocks noChangeAspect="1"/>
            </p:cNvGrpSpPr>
            <p:nvPr/>
          </p:nvGrpSpPr>
          <p:grpSpPr bwMode="black">
            <a:xfrm flipH="1">
              <a:off x="331541" y="4027264"/>
              <a:ext cx="126792" cy="148688"/>
              <a:chOff x="8553450" y="4149725"/>
              <a:chExt cx="790575" cy="927100"/>
            </a:xfrm>
            <a:solidFill>
              <a:schemeClr val="bg1"/>
            </a:solidFill>
          </p:grpSpPr>
          <p:sp>
            <p:nvSpPr>
              <p:cNvPr id="37"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38"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39"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0"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52" name="TextBox 51"/>
            <p:cNvSpPr txBox="1"/>
            <p:nvPr/>
          </p:nvSpPr>
          <p:spPr bwMode="black">
            <a:xfrm>
              <a:off x="575526" y="4016970"/>
              <a:ext cx="881252" cy="169325"/>
            </a:xfrm>
            <a:prstGeom prst="rect">
              <a:avLst/>
            </a:prstGeom>
          </p:spPr>
          <p:txBody>
            <a:bodyPr vert="horz" wrap="none" lIns="0" tIns="0" rIns="0" bIns="0" rtlCol="0">
              <a:spAutoFit/>
            </a:bodyPr>
            <a:lstStyle/>
            <a:p>
              <a:pPr marL="6351"/>
              <a:r>
                <a:rPr lang="en-GB" sz="1467" dirty="0">
                  <a:solidFill>
                    <a:schemeClr val="bg1"/>
                  </a:solidFill>
                </a:rPr>
                <a:t>+47 926 63 227</a:t>
              </a:r>
            </a:p>
          </p:txBody>
        </p:sp>
      </p:grpSp>
      <p:cxnSp>
        <p:nvCxnSpPr>
          <p:cNvPr id="56" name="Straight Connector 55"/>
          <p:cNvCxnSpPr/>
          <p:nvPr/>
        </p:nvCxnSpPr>
        <p:spPr>
          <a:xfrm>
            <a:off x="4275488"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58" name="TextBox 57"/>
          <p:cNvSpPr txBox="1"/>
          <p:nvPr/>
        </p:nvSpPr>
        <p:spPr>
          <a:xfrm>
            <a:off x="4307280" y="4279158"/>
            <a:ext cx="3298721" cy="738857"/>
          </a:xfrm>
          <a:prstGeom prst="rect">
            <a:avLst/>
          </a:prstGeom>
        </p:spPr>
        <p:txBody>
          <a:bodyPr vert="horz" wrap="square" lIns="0" tIns="0" rIns="0" bIns="0" rtlCol="0">
            <a:spAutoFit/>
          </a:bodyPr>
          <a:lstStyle/>
          <a:p>
            <a:pPr marL="6351"/>
            <a:r>
              <a:rPr lang="en-GB" sz="1867" b="1" dirty="0">
                <a:solidFill>
                  <a:schemeClr val="bg1"/>
                </a:solidFill>
              </a:rPr>
              <a:t>Mads Motrøen</a:t>
            </a:r>
          </a:p>
          <a:p>
            <a:pPr marL="6351"/>
            <a:r>
              <a:rPr lang="en-GB" sz="1467" dirty="0">
                <a:solidFill>
                  <a:schemeClr val="bg1"/>
                </a:solidFill>
              </a:rPr>
              <a:t>Ansvarlig for analyse og rapportering</a:t>
            </a:r>
          </a:p>
          <a:p>
            <a:pPr marL="6351"/>
            <a:endParaRPr lang="en-GB" sz="1467" dirty="0">
              <a:solidFill>
                <a:schemeClr val="bg1"/>
              </a:solidFill>
            </a:endParaRPr>
          </a:p>
        </p:txBody>
      </p:sp>
      <p:grpSp>
        <p:nvGrpSpPr>
          <p:cNvPr id="86" name="Group 85"/>
          <p:cNvGrpSpPr/>
          <p:nvPr/>
        </p:nvGrpSpPr>
        <p:grpSpPr bwMode="black">
          <a:xfrm>
            <a:off x="4307272" y="5060435"/>
            <a:ext cx="2401128" cy="225767"/>
            <a:chOff x="3384178" y="3795324"/>
            <a:chExt cx="1800848" cy="169325"/>
          </a:xfrm>
        </p:grpSpPr>
        <p:grpSp>
          <p:nvGrpSpPr>
            <p:cNvPr id="64" name="Group 153"/>
            <p:cNvGrpSpPr>
              <a:grpSpLocks noChangeAspect="1"/>
            </p:cNvGrpSpPr>
            <p:nvPr/>
          </p:nvGrpSpPr>
          <p:grpSpPr bwMode="black">
            <a:xfrm>
              <a:off x="3384178" y="3849114"/>
              <a:ext cx="134459" cy="89640"/>
              <a:chOff x="-6357938" y="3122613"/>
              <a:chExt cx="1104900" cy="736600"/>
            </a:xfrm>
            <a:solidFill>
              <a:schemeClr val="bg1"/>
            </a:solidFill>
          </p:grpSpPr>
          <p:sp>
            <p:nvSpPr>
              <p:cNvPr id="65"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6"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7"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8"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69" name="TextBox 68"/>
            <p:cNvSpPr txBox="1"/>
            <p:nvPr/>
          </p:nvSpPr>
          <p:spPr bwMode="black">
            <a:xfrm>
              <a:off x="3633397" y="3795324"/>
              <a:ext cx="1551629" cy="169325"/>
            </a:xfrm>
            <a:prstGeom prst="rect">
              <a:avLst/>
            </a:prstGeom>
          </p:spPr>
          <p:txBody>
            <a:bodyPr vert="horz" wrap="none" lIns="0" tIns="0" rIns="0" bIns="0" rtlCol="0">
              <a:spAutoFit/>
            </a:bodyPr>
            <a:lstStyle/>
            <a:p>
              <a:pPr marL="6351"/>
              <a:r>
                <a:rPr lang="en-GB" sz="1467" dirty="0">
                  <a:solidFill>
                    <a:schemeClr val="bg1"/>
                  </a:solidFill>
                </a:rPr>
                <a:t>mads.motroen@ipsos.com</a:t>
              </a:r>
            </a:p>
          </p:txBody>
        </p:sp>
      </p:grpSp>
      <p:grpSp>
        <p:nvGrpSpPr>
          <p:cNvPr id="87" name="Group 86"/>
          <p:cNvGrpSpPr/>
          <p:nvPr/>
        </p:nvGrpSpPr>
        <p:grpSpPr bwMode="black">
          <a:xfrm>
            <a:off x="4314246" y="5355963"/>
            <a:ext cx="1500314" cy="225767"/>
            <a:chOff x="3389412" y="4016970"/>
            <a:chExt cx="1125239" cy="169325"/>
          </a:xfrm>
        </p:grpSpPr>
        <p:grpSp>
          <p:nvGrpSpPr>
            <p:cNvPr id="59" name="Group 58"/>
            <p:cNvGrpSpPr>
              <a:grpSpLocks noChangeAspect="1"/>
            </p:cNvGrpSpPr>
            <p:nvPr/>
          </p:nvGrpSpPr>
          <p:grpSpPr bwMode="black">
            <a:xfrm flipH="1">
              <a:off x="3389412" y="4027264"/>
              <a:ext cx="126792" cy="148688"/>
              <a:chOff x="8553450" y="4149725"/>
              <a:chExt cx="790575" cy="927100"/>
            </a:xfrm>
            <a:solidFill>
              <a:schemeClr val="bg1"/>
            </a:solidFill>
          </p:grpSpPr>
          <p:sp>
            <p:nvSpPr>
              <p:cNvPr id="60"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1"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2"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3"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70" name="TextBox 69"/>
            <p:cNvSpPr txBox="1"/>
            <p:nvPr/>
          </p:nvSpPr>
          <p:spPr bwMode="black">
            <a:xfrm>
              <a:off x="3633397" y="4016970"/>
              <a:ext cx="881254" cy="169325"/>
            </a:xfrm>
            <a:prstGeom prst="rect">
              <a:avLst/>
            </a:prstGeom>
          </p:spPr>
          <p:txBody>
            <a:bodyPr vert="horz" wrap="none" lIns="0" tIns="0" rIns="0" bIns="0" rtlCol="0">
              <a:spAutoFit/>
            </a:bodyPr>
            <a:lstStyle/>
            <a:p>
              <a:pPr marL="6351"/>
              <a:r>
                <a:rPr lang="en-GB" sz="1467" dirty="0">
                  <a:solidFill>
                    <a:schemeClr val="bg1"/>
                  </a:solidFill>
                </a:rPr>
                <a:t>+47 995 87 968</a:t>
              </a:r>
            </a:p>
          </p:txBody>
        </p:sp>
      </p:grpSp>
      <p:cxnSp>
        <p:nvCxnSpPr>
          <p:cNvPr id="35" name="Straight Connector 34">
            <a:extLst>
              <a:ext uri="{FF2B5EF4-FFF2-40B4-BE49-F238E27FC236}">
                <a16:creationId xmlns:a16="http://schemas.microsoft.com/office/drawing/2014/main" id="{EDC0A251-92F9-4C71-A77D-1E06B09884B6}"/>
              </a:ext>
            </a:extLst>
          </p:cNvPr>
          <p:cNvCxnSpPr/>
          <p:nvPr/>
        </p:nvCxnSpPr>
        <p:spPr>
          <a:xfrm>
            <a:off x="8505916"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41" name="TextBox 40">
            <a:extLst>
              <a:ext uri="{FF2B5EF4-FFF2-40B4-BE49-F238E27FC236}">
                <a16:creationId xmlns:a16="http://schemas.microsoft.com/office/drawing/2014/main" id="{1E1AD32C-DC13-4CB4-9C19-45313BF3E6F4}"/>
              </a:ext>
            </a:extLst>
          </p:cNvPr>
          <p:cNvSpPr txBox="1"/>
          <p:nvPr/>
        </p:nvSpPr>
        <p:spPr>
          <a:xfrm>
            <a:off x="8553225" y="4284409"/>
            <a:ext cx="3298721" cy="738857"/>
          </a:xfrm>
          <a:prstGeom prst="rect">
            <a:avLst/>
          </a:prstGeom>
        </p:spPr>
        <p:txBody>
          <a:bodyPr vert="horz" wrap="square" lIns="0" tIns="0" rIns="0" bIns="0" rtlCol="0">
            <a:spAutoFit/>
          </a:bodyPr>
          <a:lstStyle/>
          <a:p>
            <a:pPr marL="6351"/>
            <a:r>
              <a:rPr lang="en-GB" sz="1867" b="1" dirty="0">
                <a:solidFill>
                  <a:schemeClr val="bg1"/>
                </a:solidFill>
              </a:rPr>
              <a:t>Linn Sørensen Holst</a:t>
            </a:r>
          </a:p>
          <a:p>
            <a:pPr marL="6351"/>
            <a:r>
              <a:rPr lang="en-GB" sz="1467" dirty="0">
                <a:solidFill>
                  <a:schemeClr val="bg1"/>
                </a:solidFill>
              </a:rPr>
              <a:t>Fagansvarlig</a:t>
            </a:r>
          </a:p>
          <a:p>
            <a:pPr marL="6351"/>
            <a:endParaRPr lang="en-GB" sz="1467" dirty="0">
              <a:solidFill>
                <a:schemeClr val="bg1"/>
              </a:solidFill>
            </a:endParaRPr>
          </a:p>
        </p:txBody>
      </p:sp>
      <p:grpSp>
        <p:nvGrpSpPr>
          <p:cNvPr id="42" name="Group 41">
            <a:extLst>
              <a:ext uri="{FF2B5EF4-FFF2-40B4-BE49-F238E27FC236}">
                <a16:creationId xmlns:a16="http://schemas.microsoft.com/office/drawing/2014/main" id="{20F395B3-2F03-4854-B1E0-2FE4A8CCFE48}"/>
              </a:ext>
            </a:extLst>
          </p:cNvPr>
          <p:cNvGrpSpPr/>
          <p:nvPr/>
        </p:nvGrpSpPr>
        <p:grpSpPr bwMode="black">
          <a:xfrm>
            <a:off x="8553214" y="5065686"/>
            <a:ext cx="1982039" cy="225767"/>
            <a:chOff x="3384178" y="3795324"/>
            <a:chExt cx="1486531" cy="169325"/>
          </a:xfrm>
        </p:grpSpPr>
        <p:grpSp>
          <p:nvGrpSpPr>
            <p:cNvPr id="43" name="Group 153">
              <a:extLst>
                <a:ext uri="{FF2B5EF4-FFF2-40B4-BE49-F238E27FC236}">
                  <a16:creationId xmlns:a16="http://schemas.microsoft.com/office/drawing/2014/main" id="{34C33A8B-F402-4741-B0E0-CF243A6C566A}"/>
                </a:ext>
              </a:extLst>
            </p:cNvPr>
            <p:cNvGrpSpPr>
              <a:grpSpLocks noChangeAspect="1"/>
            </p:cNvGrpSpPr>
            <p:nvPr/>
          </p:nvGrpSpPr>
          <p:grpSpPr bwMode="black">
            <a:xfrm>
              <a:off x="3384178" y="3849114"/>
              <a:ext cx="134459" cy="89640"/>
              <a:chOff x="-6357938" y="3122613"/>
              <a:chExt cx="1104900" cy="736600"/>
            </a:xfrm>
            <a:solidFill>
              <a:schemeClr val="bg1"/>
            </a:solidFill>
          </p:grpSpPr>
          <p:sp>
            <p:nvSpPr>
              <p:cNvPr id="45" name="Freeform 7">
                <a:extLst>
                  <a:ext uri="{FF2B5EF4-FFF2-40B4-BE49-F238E27FC236}">
                    <a16:creationId xmlns:a16="http://schemas.microsoft.com/office/drawing/2014/main" id="{FEA14512-9314-4AED-8737-8CC774653755}"/>
                  </a:ext>
                </a:extLst>
              </p:cNvPr>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3" name="Freeform 8">
                <a:extLst>
                  <a:ext uri="{FF2B5EF4-FFF2-40B4-BE49-F238E27FC236}">
                    <a16:creationId xmlns:a16="http://schemas.microsoft.com/office/drawing/2014/main" id="{C7DC60C4-5813-4F54-B78E-1B25F4A0DB74}"/>
                  </a:ext>
                </a:extLst>
              </p:cNvPr>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4" name="Freeform 9">
                <a:extLst>
                  <a:ext uri="{FF2B5EF4-FFF2-40B4-BE49-F238E27FC236}">
                    <a16:creationId xmlns:a16="http://schemas.microsoft.com/office/drawing/2014/main" id="{01210210-C5EE-437C-9D96-E7FE5D386D86}"/>
                  </a:ext>
                </a:extLst>
              </p:cNvPr>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5" name="Freeform 10">
                <a:extLst>
                  <a:ext uri="{FF2B5EF4-FFF2-40B4-BE49-F238E27FC236}">
                    <a16:creationId xmlns:a16="http://schemas.microsoft.com/office/drawing/2014/main" id="{3AF96B69-B1F0-45AD-BB34-9CF6D244D43A}"/>
                  </a:ext>
                </a:extLst>
              </p:cNvPr>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44" name="TextBox 43">
              <a:extLst>
                <a:ext uri="{FF2B5EF4-FFF2-40B4-BE49-F238E27FC236}">
                  <a16:creationId xmlns:a16="http://schemas.microsoft.com/office/drawing/2014/main" id="{68A708D6-DDAD-4DDA-8E5E-2B6F457A2DA0}"/>
                </a:ext>
              </a:extLst>
            </p:cNvPr>
            <p:cNvSpPr txBox="1"/>
            <p:nvPr/>
          </p:nvSpPr>
          <p:spPr bwMode="black">
            <a:xfrm>
              <a:off x="3633397" y="3795324"/>
              <a:ext cx="1237312" cy="169325"/>
            </a:xfrm>
            <a:prstGeom prst="rect">
              <a:avLst/>
            </a:prstGeom>
          </p:spPr>
          <p:txBody>
            <a:bodyPr vert="horz" wrap="none" lIns="0" tIns="0" rIns="0" bIns="0" rtlCol="0">
              <a:spAutoFit/>
            </a:bodyPr>
            <a:lstStyle/>
            <a:p>
              <a:pPr marL="6351"/>
              <a:r>
                <a:rPr lang="en-GB" sz="1467" dirty="0">
                  <a:solidFill>
                    <a:schemeClr val="bg1"/>
                  </a:solidFill>
                </a:rPr>
                <a:t>linn.holst@ipsos.com</a:t>
              </a:r>
            </a:p>
          </p:txBody>
        </p:sp>
      </p:grpSp>
      <p:grpSp>
        <p:nvGrpSpPr>
          <p:cNvPr id="57" name="Group 56">
            <a:extLst>
              <a:ext uri="{FF2B5EF4-FFF2-40B4-BE49-F238E27FC236}">
                <a16:creationId xmlns:a16="http://schemas.microsoft.com/office/drawing/2014/main" id="{9318BC54-644E-48D2-87D3-A424EC274CC5}"/>
              </a:ext>
            </a:extLst>
          </p:cNvPr>
          <p:cNvGrpSpPr/>
          <p:nvPr/>
        </p:nvGrpSpPr>
        <p:grpSpPr bwMode="black">
          <a:xfrm>
            <a:off x="8560189" y="5361214"/>
            <a:ext cx="1500315" cy="225767"/>
            <a:chOff x="3389412" y="4016970"/>
            <a:chExt cx="1125240" cy="169325"/>
          </a:xfrm>
        </p:grpSpPr>
        <p:grpSp>
          <p:nvGrpSpPr>
            <p:cNvPr id="71" name="Group 70">
              <a:extLst>
                <a:ext uri="{FF2B5EF4-FFF2-40B4-BE49-F238E27FC236}">
                  <a16:creationId xmlns:a16="http://schemas.microsoft.com/office/drawing/2014/main" id="{31461BAC-B8A9-4945-AB67-225C331A14B9}"/>
                </a:ext>
              </a:extLst>
            </p:cNvPr>
            <p:cNvGrpSpPr>
              <a:grpSpLocks noChangeAspect="1"/>
            </p:cNvGrpSpPr>
            <p:nvPr/>
          </p:nvGrpSpPr>
          <p:grpSpPr bwMode="black">
            <a:xfrm flipH="1">
              <a:off x="3389412" y="4027264"/>
              <a:ext cx="126792" cy="148688"/>
              <a:chOff x="8553450" y="4149725"/>
              <a:chExt cx="790575" cy="927100"/>
            </a:xfrm>
            <a:solidFill>
              <a:schemeClr val="bg1"/>
            </a:solidFill>
          </p:grpSpPr>
          <p:sp>
            <p:nvSpPr>
              <p:cNvPr id="73" name="Freeform 58">
                <a:extLst>
                  <a:ext uri="{FF2B5EF4-FFF2-40B4-BE49-F238E27FC236}">
                    <a16:creationId xmlns:a16="http://schemas.microsoft.com/office/drawing/2014/main" id="{AD0E7B50-4BA7-4507-B7BB-37645F717BA1}"/>
                  </a:ext>
                </a:extLst>
              </p:cNvPr>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4" name="Freeform 59">
                <a:extLst>
                  <a:ext uri="{FF2B5EF4-FFF2-40B4-BE49-F238E27FC236}">
                    <a16:creationId xmlns:a16="http://schemas.microsoft.com/office/drawing/2014/main" id="{2D410FB3-384C-41C1-8329-7DF4141F2129}"/>
                  </a:ext>
                </a:extLst>
              </p:cNvPr>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5" name="Freeform 60">
                <a:extLst>
                  <a:ext uri="{FF2B5EF4-FFF2-40B4-BE49-F238E27FC236}">
                    <a16:creationId xmlns:a16="http://schemas.microsoft.com/office/drawing/2014/main" id="{B4AB57CB-A1E4-474D-85C7-749FA6BAA103}"/>
                  </a:ext>
                </a:extLst>
              </p:cNvPr>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6" name="Freeform 61">
                <a:extLst>
                  <a:ext uri="{FF2B5EF4-FFF2-40B4-BE49-F238E27FC236}">
                    <a16:creationId xmlns:a16="http://schemas.microsoft.com/office/drawing/2014/main" id="{60A064DD-2957-4C37-8D4F-4AB49D597C40}"/>
                  </a:ext>
                </a:extLst>
              </p:cNvPr>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72" name="TextBox 71">
              <a:extLst>
                <a:ext uri="{FF2B5EF4-FFF2-40B4-BE49-F238E27FC236}">
                  <a16:creationId xmlns:a16="http://schemas.microsoft.com/office/drawing/2014/main" id="{5AF02755-9E13-4B34-915D-077BF354816D}"/>
                </a:ext>
              </a:extLst>
            </p:cNvPr>
            <p:cNvSpPr txBox="1"/>
            <p:nvPr/>
          </p:nvSpPr>
          <p:spPr bwMode="black">
            <a:xfrm>
              <a:off x="3633397" y="4016970"/>
              <a:ext cx="881255" cy="169325"/>
            </a:xfrm>
            <a:prstGeom prst="rect">
              <a:avLst/>
            </a:prstGeom>
          </p:spPr>
          <p:txBody>
            <a:bodyPr vert="horz" wrap="none" lIns="0" tIns="0" rIns="0" bIns="0" rtlCol="0">
              <a:spAutoFit/>
            </a:bodyPr>
            <a:lstStyle/>
            <a:p>
              <a:pPr marL="6351"/>
              <a:r>
                <a:rPr lang="en-GB" sz="1467" dirty="0">
                  <a:solidFill>
                    <a:schemeClr val="bg1"/>
                  </a:solidFill>
                </a:rPr>
                <a:t>+47 975 94 285</a:t>
              </a:r>
            </a:p>
          </p:txBody>
        </p:sp>
      </p:grpSp>
    </p:spTree>
    <p:extLst>
      <p:ext uri="{BB962C8B-B14F-4D97-AF65-F5344CB8AC3E}">
        <p14:creationId xmlns:p14="http://schemas.microsoft.com/office/powerpoint/2010/main" val="314396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ltGray">
          <a:xfrm>
            <a:off x="0" y="0"/>
            <a:ext cx="535013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Rectangle 1"/>
          <p:cNvSpPr/>
          <p:nvPr/>
        </p:nvSpPr>
        <p:spPr bwMode="ltGray">
          <a:xfrm>
            <a:off x="380434" y="1062286"/>
            <a:ext cx="4811924" cy="5725925"/>
          </a:xfrm>
          <a:prstGeom prst="rect">
            <a:avLst/>
          </a:prstGeom>
          <a:ln>
            <a:noFill/>
          </a:ln>
        </p:spPr>
        <p:txBody>
          <a:bodyPr wrap="square" lIns="82929" tIns="41465" rIns="82929" bIns="41465">
            <a:spAutoFit/>
          </a:bodyPr>
          <a:lstStyle/>
          <a:p>
            <a:pPr algn="just" hangingPunct="0">
              <a:lnSpc>
                <a:spcPts val="2133"/>
              </a:lnSpc>
            </a:pPr>
            <a:r>
              <a:rPr lang="en-GB" sz="1867" b="1" dirty="0">
                <a:solidFill>
                  <a:schemeClr val="bg1"/>
                </a:solidFill>
              </a:rPr>
              <a:t>ABOUT IPSOS</a:t>
            </a:r>
          </a:p>
          <a:p>
            <a:pPr algn="just" hangingPunct="0">
              <a:lnSpc>
                <a:spcPts val="2133"/>
              </a:lnSpc>
            </a:pPr>
            <a:endParaRPr lang="en-US" sz="1867" dirty="0">
              <a:solidFill>
                <a:schemeClr val="bg1"/>
              </a:solidFill>
            </a:endParaRPr>
          </a:p>
          <a:p>
            <a:pPr>
              <a:lnSpc>
                <a:spcPts val="2133"/>
              </a:lnSpc>
            </a:pPr>
            <a:r>
              <a:rPr lang="en-US" sz="1600" dirty="0">
                <a:solidFill>
                  <a:schemeClr val="bg1"/>
                </a:solidFill>
              </a:rPr>
              <a:t>Ipsos ranks third in the global research industry. With a strong presence in 90 countries, Ipsos employs more than 16,000 people and has the ability to conduct research programs in more than 100 countries. Founded in France in 1975, Ipsos is controlled and managed by research professionals. They have built a solid Group around a multi-specialist positioning – Media and advertising research; Marketing research; Client and employee relationship management; Opinion &amp; social research; Mobile, Online, Offline data collection and delivery. </a:t>
            </a:r>
          </a:p>
          <a:p>
            <a:pPr>
              <a:lnSpc>
                <a:spcPts val="2133"/>
              </a:lnSpc>
            </a:pPr>
            <a:endParaRPr lang="en-US" sz="1600" dirty="0">
              <a:solidFill>
                <a:schemeClr val="bg1"/>
              </a:solidFill>
            </a:endParaRPr>
          </a:p>
          <a:p>
            <a:pPr>
              <a:lnSpc>
                <a:spcPts val="2133"/>
              </a:lnSpc>
            </a:pPr>
            <a:r>
              <a:rPr lang="en-US" sz="1600" dirty="0">
                <a:solidFill>
                  <a:schemeClr val="bg1"/>
                </a:solidFill>
              </a:rPr>
              <a:t>Ipsos is listed on Eurolist - NYSE-Euronext.  The company is part of the SBF 120 and the Mid-60 index and is eligible for the Deferred Settlement Service (SRD).</a:t>
            </a:r>
          </a:p>
          <a:p>
            <a:pPr>
              <a:lnSpc>
                <a:spcPts val="2133"/>
              </a:lnSpc>
            </a:pPr>
            <a:r>
              <a:rPr lang="en-US" sz="1600" dirty="0">
                <a:solidFill>
                  <a:schemeClr val="bg1"/>
                </a:solidFill>
              </a:rPr>
              <a:t> </a:t>
            </a:r>
          </a:p>
          <a:p>
            <a:pPr>
              <a:lnSpc>
                <a:spcPts val="2133"/>
              </a:lnSpc>
            </a:pPr>
            <a:r>
              <a:rPr lang="en-US" sz="1600" dirty="0">
                <a:solidFill>
                  <a:schemeClr val="bg1"/>
                </a:solidFill>
              </a:rPr>
              <a:t>ISIN code FR0000073298, Reuters ISOS.PA, Bloomberg IPS:FP</a:t>
            </a:r>
          </a:p>
          <a:p>
            <a:pPr>
              <a:lnSpc>
                <a:spcPts val="2133"/>
              </a:lnSpc>
            </a:pPr>
            <a:r>
              <a:rPr lang="en-US" sz="1600" dirty="0">
                <a:solidFill>
                  <a:schemeClr val="bg1"/>
                </a:solidFill>
              </a:rPr>
              <a:t>www.ipsos.com</a:t>
            </a:r>
          </a:p>
        </p:txBody>
      </p:sp>
      <p:sp>
        <p:nvSpPr>
          <p:cNvPr id="3" name="Rectangle 2"/>
          <p:cNvSpPr/>
          <p:nvPr/>
        </p:nvSpPr>
        <p:spPr>
          <a:xfrm>
            <a:off x="5846735" y="1062286"/>
            <a:ext cx="6093840" cy="5031248"/>
          </a:xfrm>
          <a:prstGeom prst="rect">
            <a:avLst/>
          </a:prstGeom>
          <a:ln>
            <a:noFill/>
          </a:ln>
        </p:spPr>
        <p:txBody>
          <a:bodyPr lIns="82929" tIns="41465" rIns="82929" bIns="41465">
            <a:spAutoFit/>
          </a:bodyPr>
          <a:lstStyle/>
          <a:p>
            <a:pPr algn="just" hangingPunct="0">
              <a:lnSpc>
                <a:spcPts val="2133"/>
              </a:lnSpc>
            </a:pPr>
            <a:r>
              <a:rPr lang="en-US" sz="1867" b="1" dirty="0"/>
              <a:t>GAME CHANGERS</a:t>
            </a:r>
          </a:p>
          <a:p>
            <a:br>
              <a:rPr lang="en-US" sz="1600" b="1" dirty="0"/>
            </a:br>
            <a:r>
              <a:rPr lang="en-US" sz="1600" dirty="0"/>
              <a:t>At Ipsos we are passionately curious about people, markets, brands and society. We deliver information and analysis that makes our complex world easier and faster to navigate and inspires our clients to make smarter decisions. </a:t>
            </a:r>
          </a:p>
          <a:p>
            <a:endParaRPr lang="en-US" sz="1600" dirty="0"/>
          </a:p>
          <a:p>
            <a:r>
              <a:rPr lang="en-US" sz="1600" dirty="0"/>
              <a:t>We believe that our work is important. Security, simplicity, speed and substance applies to everything we do. </a:t>
            </a:r>
          </a:p>
          <a:p>
            <a:endParaRPr lang="en-US" sz="1600" dirty="0"/>
          </a:p>
          <a:p>
            <a:r>
              <a:rPr lang="en-US" sz="1600" dirty="0"/>
              <a:t>Through specialisation, we offer our clients a unique depth of knowledge and expertise. Learning from different experiences gives us perspective and inspires us to boldly call things into question, to be creative.</a:t>
            </a:r>
          </a:p>
          <a:p>
            <a:endParaRPr lang="en-US" sz="1600" dirty="0"/>
          </a:p>
          <a:p>
            <a:r>
              <a:rPr lang="en-US" sz="1600" dirty="0"/>
              <a:t>By nurturing a culture of collaboration and curiosity, we attract the highest calibre of people who have the ability and desire to influence and shape the future.</a:t>
            </a:r>
          </a:p>
          <a:p>
            <a:endParaRPr lang="en-US" sz="1600" dirty="0"/>
          </a:p>
          <a:p>
            <a:r>
              <a:rPr lang="en-US" sz="1600" dirty="0"/>
              <a:t>“GAME CHANGERS” - our tagline - summarises our ambition.</a:t>
            </a:r>
          </a:p>
        </p:txBody>
      </p:sp>
      <p:cxnSp>
        <p:nvCxnSpPr>
          <p:cNvPr id="8" name="Straight Connector 7"/>
          <p:cNvCxnSpPr/>
          <p:nvPr/>
        </p:nvCxnSpPr>
        <p:spPr bwMode="ltGray">
          <a:xfrm>
            <a:off x="458992" y="1506071"/>
            <a:ext cx="4475181"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Lst>
        </p:spPr>
      </p:cxnSp>
      <p:cxnSp>
        <p:nvCxnSpPr>
          <p:cNvPr id="9" name="Straight Connector 8"/>
          <p:cNvCxnSpPr/>
          <p:nvPr/>
        </p:nvCxnSpPr>
        <p:spPr>
          <a:xfrm>
            <a:off x="5966907" y="1506071"/>
            <a:ext cx="5823475"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84067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2001" y="331098"/>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23" name="Text Placeholder 22"/>
          <p:cNvSpPr>
            <a:spLocks noGrp="1"/>
          </p:cNvSpPr>
          <p:nvPr>
            <p:ph type="body" sz="quarter" idx="26"/>
          </p:nvPr>
        </p:nvSpPr>
        <p:spPr>
          <a:xfrm>
            <a:off x="1428750" y="1371904"/>
            <a:ext cx="2857926" cy="4899238"/>
          </a:xfrm>
        </p:spPr>
        <p:txBody>
          <a:bodyPr>
            <a:noAutofit/>
          </a:bodyPr>
          <a:lstStyle/>
          <a:p>
            <a:pPr marL="0" indent="0">
              <a:buNone/>
            </a:pPr>
            <a:r>
              <a:rPr lang="nb-NO" sz="1100" cap="none" dirty="0"/>
              <a:t>Det forekommer utfordringer ved alle spørreundersøkelser som kan påvirke resultatene. I denne undersøkelsen, som er en populasjonsundersøkelse, så er den viktigste utfordringen er at vi ikke kjenner karakteristika blant de som avstår fra å svare. Medlemmene av en populasjon som ikke svarer bør ideelt sett være normalfordelt og kun bestå av tilfeldige forskjeller på bakgrunnsvariabler. </a:t>
            </a:r>
          </a:p>
          <a:p>
            <a:pPr marL="0" indent="0">
              <a:buNone/>
            </a:pPr>
            <a:r>
              <a:rPr lang="nb-NO" sz="1100" cap="none" dirty="0"/>
              <a:t>Vi at det er flere menn enn kvinner som har latt være å svare på undersøkelsen, med det resultat at andelen kvinner som har svart på undersøkelsen er høyere enn andelen kvinner som jobber i UH-sektoren. Dette utgjør en skjevhet i utvalget, siden kvinnenes svar utgjør en større andel av totalen. </a:t>
            </a:r>
          </a:p>
          <a:p>
            <a:pPr marL="0" indent="0">
              <a:buNone/>
            </a:pPr>
            <a:r>
              <a:rPr lang="nb-NO" sz="1100" cap="none" dirty="0"/>
              <a:t>Det kan være flere grunner til denne skjevheten. For det første vet vi at kvinner – i gjennomsnitt – har en høyere responsrate på spørreundersøkelser. For det andre så kan tematikken være avgjørende. Hvis det er slik at en gruppe oftere blir utsatt for mobbing og trakassering, eller seksuell trakassering eller overgrep, så kan denne gruppen være mer tilbøyelig til å ville svare på undersøkelsen. </a:t>
            </a: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a:off x="1428750" y="1250839"/>
            <a:ext cx="919970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4261792" y="909186"/>
            <a:ext cx="3533623"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Metodiske utfordringer</a:t>
            </a:r>
          </a:p>
        </p:txBody>
      </p:sp>
      <p:sp>
        <p:nvSpPr>
          <p:cNvPr id="21" name="Text Placeholder 22">
            <a:extLst>
              <a:ext uri="{FF2B5EF4-FFF2-40B4-BE49-F238E27FC236}">
                <a16:creationId xmlns:a16="http://schemas.microsoft.com/office/drawing/2014/main" id="{6B5F195A-A339-4B17-BF14-34B69D4753EB}"/>
              </a:ext>
            </a:extLst>
          </p:cNvPr>
          <p:cNvSpPr txBox="1">
            <a:spLocks/>
          </p:cNvSpPr>
          <p:nvPr/>
        </p:nvSpPr>
        <p:spPr>
          <a:xfrm>
            <a:off x="7770532" y="1371904"/>
            <a:ext cx="2857926" cy="2954427"/>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Det ville også vært uheldig å vekte svarene til de som har rapportert om for eksempel seksuelle overgrep på bakgrunn av kjønnsbalansen i utvalget. </a:t>
            </a:r>
          </a:p>
          <a:p>
            <a:pPr marL="0" indent="0">
              <a:buNone/>
            </a:pPr>
            <a:r>
              <a:rPr lang="nb-NO" sz="1100" dirty="0"/>
              <a:t>Konsekvensen av dette er at vi benytter formuleringen «X % av respondentene har opplevd…» kontra «X % av ansatte i UH-sektoren har opplevd». Det er viktig å være klar over forskjellen mellom disse to, men med en responsrate på 42 % av hele populasjonen så er vi også sikre på at vi har avdekket generelle tendenser uten at hele populasjonen har avgitt svar.</a:t>
            </a:r>
          </a:p>
          <a:p>
            <a:pPr marL="0" indent="0">
              <a:buNone/>
            </a:pPr>
            <a:r>
              <a:rPr lang="nb-NO" sz="1100" dirty="0"/>
              <a:t>Vi mener derfor at undersøkelsen gir oss viktig innsikt i UH-sektoren uten at vi behøver å vekte resultatene. </a:t>
            </a:r>
          </a:p>
        </p:txBody>
      </p:sp>
      <p:sp>
        <p:nvSpPr>
          <p:cNvPr id="8" name="Text Placeholder 22">
            <a:extLst>
              <a:ext uri="{FF2B5EF4-FFF2-40B4-BE49-F238E27FC236}">
                <a16:creationId xmlns:a16="http://schemas.microsoft.com/office/drawing/2014/main" id="{84771BD3-1541-413B-9E3D-4A466067EF7C}"/>
              </a:ext>
            </a:extLst>
          </p:cNvPr>
          <p:cNvSpPr txBox="1">
            <a:spLocks/>
          </p:cNvSpPr>
          <p:nvPr/>
        </p:nvSpPr>
        <p:spPr>
          <a:xfrm>
            <a:off x="4599641" y="1371904"/>
            <a:ext cx="2857926" cy="3403194"/>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Det kan også forholde seg motsatt, at grupper som sjeldnere blir utsatt for dette ikke føler det nødvendig å la sin stemme bli hørt. </a:t>
            </a:r>
          </a:p>
          <a:p>
            <a:pPr marL="0" indent="0">
              <a:buNone/>
            </a:pPr>
            <a:r>
              <a:rPr lang="nb-NO" sz="1100" dirty="0"/>
              <a:t>Disse vurderingene er avgjørende når man skal bedømme svarenes representativitet. Hvis det ikke er noen systematiske forskjeller mellom gruppen som har svart og gruppen som ikke har svart, så kan vi generalisere svarene til å gjelde hele populasjonen. Hvis dette ikke er tilfelle, så kan vi ikke si noe mer om populasjonen enn det som begrenser seg til utvalgets svar.</a:t>
            </a:r>
          </a:p>
          <a:p>
            <a:pPr marL="0" indent="0">
              <a:buNone/>
            </a:pPr>
            <a:r>
              <a:rPr lang="nb-NO" sz="1100" dirty="0"/>
              <a:t>I utvalgsundersøkelser, der hvor man trekker et randomisert utvalg av populasjonen på forhånd, så vekter vi svarene i etterkant etter kjente karakteristika i populasjonen som helhet. Dette gjøres ikke i denne undersøkelsen av flere grunner: </a:t>
            </a:r>
          </a:p>
          <a:p>
            <a:pPr marL="0" indent="0">
              <a:buNone/>
            </a:pPr>
            <a:r>
              <a:rPr lang="nb-NO" sz="1100" dirty="0"/>
              <a:t>Dette er en populasjonsundersøkelse, og ikke en utvalgsundersøkelse som trekker et utvalg fra en liten del av populasjonen med den hensikt å generalisere svarene til den øvrige populasjonen. Denne undersøkelsen skal derimot kartlegge forekomst av mobbing/trakassering, seksuell trakassering og seksuelle overgrep. Formålet er derfor ikke å generalisere funnene til hele populasjonen, men å kartlegge hvor mange som har opplevd det undersøkelsen spør om. </a:t>
            </a:r>
          </a:p>
        </p:txBody>
      </p:sp>
    </p:spTree>
    <p:extLst>
      <p:ext uri="{BB962C8B-B14F-4D97-AF65-F5344CB8AC3E}">
        <p14:creationId xmlns:p14="http://schemas.microsoft.com/office/powerpoint/2010/main" val="1639096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C9353E2B-3064-48B0-9981-B05B3C0CD68E}"/>
              </a:ext>
            </a:extLst>
          </p:cNvPr>
          <p:cNvPicPr>
            <a:picLocks noChangeAspect="1"/>
          </p:cNvPicPr>
          <p:nvPr/>
        </p:nvPicPr>
        <p:blipFill rotWithShape="1">
          <a:blip r:embed="rId3"/>
          <a:srcRect r="31415" b="10332"/>
          <a:stretch/>
        </p:blipFill>
        <p:spPr>
          <a:xfrm>
            <a:off x="9115692" y="4771"/>
            <a:ext cx="3076308" cy="6853230"/>
          </a:xfrm>
          <a:prstGeom prst="rect">
            <a:avLst/>
          </a:prstGeom>
        </p:spPr>
      </p:pic>
      <p:pic>
        <p:nvPicPr>
          <p:cNvPr id="19" name="Picture 18" descr="A close up of a map&#10;&#10;Description automatically generated">
            <a:extLst>
              <a:ext uri="{FF2B5EF4-FFF2-40B4-BE49-F238E27FC236}">
                <a16:creationId xmlns:a16="http://schemas.microsoft.com/office/drawing/2014/main" id="{823EFCCE-B262-4AFB-9C6D-CA1D9965C55A}"/>
              </a:ext>
            </a:extLst>
          </p:cNvPr>
          <p:cNvPicPr>
            <a:picLocks noChangeAspect="1"/>
          </p:cNvPicPr>
          <p:nvPr/>
        </p:nvPicPr>
        <p:blipFill rotWithShape="1">
          <a:blip r:embed="rId4">
            <a:extLst>
              <a:ext uri="{28A0092B-C50C-407E-A947-70E740481C1C}">
                <a14:useLocalDpi xmlns:a14="http://schemas.microsoft.com/office/drawing/2010/main" val="0"/>
              </a:ext>
            </a:extLst>
          </a:blip>
          <a:srcRect l="11960"/>
          <a:stretch/>
        </p:blipFill>
        <p:spPr>
          <a:xfrm>
            <a:off x="4023782" y="5460519"/>
            <a:ext cx="45719" cy="48454"/>
          </a:xfrm>
          <a:prstGeom prst="rect">
            <a:avLst/>
          </a:prstGeom>
          <a:ln w="25400">
            <a:solidFill>
              <a:srgbClr val="4E5DA7"/>
            </a:solidFill>
          </a:ln>
        </p:spPr>
      </p:pic>
      <p:pic>
        <p:nvPicPr>
          <p:cNvPr id="20" name="Picture 19" descr="A close up of a map&#10;&#10;Description automatically generated">
            <a:extLst>
              <a:ext uri="{FF2B5EF4-FFF2-40B4-BE49-F238E27FC236}">
                <a16:creationId xmlns:a16="http://schemas.microsoft.com/office/drawing/2014/main" id="{A4A4E431-A9D1-475D-AD4F-01FA116831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3349" y="5116669"/>
            <a:ext cx="139378" cy="134354"/>
          </a:xfrm>
          <a:prstGeom prst="rect">
            <a:avLst/>
          </a:prstGeom>
          <a:ln w="25400">
            <a:solidFill>
              <a:srgbClr val="4E5DA7"/>
            </a:solidFill>
          </a:ln>
        </p:spPr>
      </p:pic>
      <p:pic>
        <p:nvPicPr>
          <p:cNvPr id="56" name="Picture 55">
            <a:extLst>
              <a:ext uri="{FF2B5EF4-FFF2-40B4-BE49-F238E27FC236}">
                <a16:creationId xmlns:a16="http://schemas.microsoft.com/office/drawing/2014/main" id="{4C49CB28-8841-4E88-8556-6BD5596CA0FD}"/>
              </a:ext>
            </a:extLst>
          </p:cNvPr>
          <p:cNvPicPr>
            <a:picLocks noChangeAspect="1"/>
          </p:cNvPicPr>
          <p:nvPr/>
        </p:nvPicPr>
        <p:blipFill rotWithShape="1">
          <a:blip r:embed="rId6"/>
          <a:srcRect l="15101" r="-5592" b="1280"/>
          <a:stretch/>
        </p:blipFill>
        <p:spPr>
          <a:xfrm>
            <a:off x="-23433" y="1243"/>
            <a:ext cx="3772733" cy="6858000"/>
          </a:xfrm>
          <a:prstGeom prst="rect">
            <a:avLst/>
          </a:prstGeom>
        </p:spPr>
      </p:pic>
      <p:pic>
        <p:nvPicPr>
          <p:cNvPr id="6" name="Picture 5" descr="A picture containing snow, nature&#10;&#10;Description automatically generated">
            <a:extLst>
              <a:ext uri="{FF2B5EF4-FFF2-40B4-BE49-F238E27FC236}">
                <a16:creationId xmlns:a16="http://schemas.microsoft.com/office/drawing/2014/main" id="{F6065B3D-39C1-4824-8AA5-24931D08FB4E}"/>
              </a:ext>
            </a:extLst>
          </p:cNvPr>
          <p:cNvPicPr>
            <a:picLocks noChangeAspect="1"/>
          </p:cNvPicPr>
          <p:nvPr/>
        </p:nvPicPr>
        <p:blipFill rotWithShape="1">
          <a:blip r:embed="rId7">
            <a:extLst>
              <a:ext uri="{28A0092B-C50C-407E-A947-70E740481C1C}">
                <a14:useLocalDpi xmlns:a14="http://schemas.microsoft.com/office/drawing/2010/main" val="0"/>
              </a:ext>
            </a:extLst>
          </a:blip>
          <a:srcRect t="6127" b="1370"/>
          <a:stretch/>
        </p:blipFill>
        <p:spPr>
          <a:xfrm>
            <a:off x="3485236" y="0"/>
            <a:ext cx="5725518" cy="6858000"/>
          </a:xfrm>
          <a:prstGeom prst="rect">
            <a:avLst/>
          </a:prstGeom>
        </p:spPr>
      </p:pic>
      <p:sp>
        <p:nvSpPr>
          <p:cNvPr id="29" name="TextBox 28">
            <a:extLst>
              <a:ext uri="{FF2B5EF4-FFF2-40B4-BE49-F238E27FC236}">
                <a16:creationId xmlns:a16="http://schemas.microsoft.com/office/drawing/2014/main" id="{170337E5-A73A-4916-A483-7100C341F602}"/>
              </a:ext>
            </a:extLst>
          </p:cNvPr>
          <p:cNvSpPr txBox="1"/>
          <p:nvPr/>
        </p:nvSpPr>
        <p:spPr>
          <a:xfrm>
            <a:off x="7656552" y="1000125"/>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Sámi allaskuvla</a:t>
            </a:r>
          </a:p>
        </p:txBody>
      </p:sp>
      <p:sp>
        <p:nvSpPr>
          <p:cNvPr id="30" name="TextBox 29">
            <a:extLst>
              <a:ext uri="{FF2B5EF4-FFF2-40B4-BE49-F238E27FC236}">
                <a16:creationId xmlns:a16="http://schemas.microsoft.com/office/drawing/2014/main" id="{2B9B67B4-911A-4C3F-A48B-3785E28581CB}"/>
              </a:ext>
            </a:extLst>
          </p:cNvPr>
          <p:cNvSpPr txBox="1"/>
          <p:nvPr/>
        </p:nvSpPr>
        <p:spPr>
          <a:xfrm>
            <a:off x="6760474" y="588105"/>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Tromsø</a:t>
            </a:r>
          </a:p>
        </p:txBody>
      </p:sp>
      <p:sp>
        <p:nvSpPr>
          <p:cNvPr id="31" name="TextBox 30">
            <a:extLst>
              <a:ext uri="{FF2B5EF4-FFF2-40B4-BE49-F238E27FC236}">
                <a16:creationId xmlns:a16="http://schemas.microsoft.com/office/drawing/2014/main" id="{9670F511-C021-4240-A37D-A961E8DAA2A0}"/>
              </a:ext>
            </a:extLst>
          </p:cNvPr>
          <p:cNvSpPr txBox="1"/>
          <p:nvPr/>
        </p:nvSpPr>
        <p:spPr>
          <a:xfrm>
            <a:off x="5817533" y="200733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Nord universitet</a:t>
            </a:r>
          </a:p>
        </p:txBody>
      </p:sp>
      <p:sp>
        <p:nvSpPr>
          <p:cNvPr id="34" name="TextBox 33">
            <a:extLst>
              <a:ext uri="{FF2B5EF4-FFF2-40B4-BE49-F238E27FC236}">
                <a16:creationId xmlns:a16="http://schemas.microsoft.com/office/drawing/2014/main" id="{AEBDB45E-000E-4BB1-9CC9-70DDA2B036F5}"/>
              </a:ext>
            </a:extLst>
          </p:cNvPr>
          <p:cNvSpPr txBox="1"/>
          <p:nvPr/>
        </p:nvSpPr>
        <p:spPr>
          <a:xfrm>
            <a:off x="4178610" y="438726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Molde</a:t>
            </a:r>
          </a:p>
        </p:txBody>
      </p:sp>
      <p:sp>
        <p:nvSpPr>
          <p:cNvPr id="35" name="TextBox 34">
            <a:extLst>
              <a:ext uri="{FF2B5EF4-FFF2-40B4-BE49-F238E27FC236}">
                <a16:creationId xmlns:a16="http://schemas.microsoft.com/office/drawing/2014/main" id="{BFC80185-3D47-4F35-8EEA-F3F046B4C3A6}"/>
              </a:ext>
            </a:extLst>
          </p:cNvPr>
          <p:cNvSpPr txBox="1"/>
          <p:nvPr/>
        </p:nvSpPr>
        <p:spPr>
          <a:xfrm>
            <a:off x="3935750" y="468053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Høgskulen i Volda</a:t>
            </a:r>
          </a:p>
        </p:txBody>
      </p:sp>
      <p:sp>
        <p:nvSpPr>
          <p:cNvPr id="39" name="TextBox 38">
            <a:extLst>
              <a:ext uri="{FF2B5EF4-FFF2-40B4-BE49-F238E27FC236}">
                <a16:creationId xmlns:a16="http://schemas.microsoft.com/office/drawing/2014/main" id="{CF8401C2-881D-4E20-80F6-84B7B32908E0}"/>
              </a:ext>
            </a:extLst>
          </p:cNvPr>
          <p:cNvSpPr txBox="1"/>
          <p:nvPr/>
        </p:nvSpPr>
        <p:spPr>
          <a:xfrm>
            <a:off x="4868070" y="5123156"/>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Innlandet</a:t>
            </a:r>
          </a:p>
        </p:txBody>
      </p:sp>
      <p:sp>
        <p:nvSpPr>
          <p:cNvPr id="40" name="TextBox 39">
            <a:extLst>
              <a:ext uri="{FF2B5EF4-FFF2-40B4-BE49-F238E27FC236}">
                <a16:creationId xmlns:a16="http://schemas.microsoft.com/office/drawing/2014/main" id="{C096EC52-0304-467E-BB4A-C8DA7EDE8157}"/>
              </a:ext>
            </a:extLst>
          </p:cNvPr>
          <p:cNvSpPr txBox="1"/>
          <p:nvPr/>
        </p:nvSpPr>
        <p:spPr>
          <a:xfrm>
            <a:off x="5037138" y="5542348"/>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REGION OSLO</a:t>
            </a:r>
          </a:p>
        </p:txBody>
      </p:sp>
      <p:sp>
        <p:nvSpPr>
          <p:cNvPr id="42" name="TextBox 41">
            <a:extLst>
              <a:ext uri="{FF2B5EF4-FFF2-40B4-BE49-F238E27FC236}">
                <a16:creationId xmlns:a16="http://schemas.microsoft.com/office/drawing/2014/main" id="{39441526-D878-4E4A-91C7-DE73C83BC6B5}"/>
              </a:ext>
            </a:extLst>
          </p:cNvPr>
          <p:cNvSpPr txBox="1"/>
          <p:nvPr/>
        </p:nvSpPr>
        <p:spPr>
          <a:xfrm>
            <a:off x="4420806" y="6510521"/>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Agder</a:t>
            </a:r>
          </a:p>
        </p:txBody>
      </p:sp>
      <p:sp>
        <p:nvSpPr>
          <p:cNvPr id="51" name="TextBox 50">
            <a:extLst>
              <a:ext uri="{FF2B5EF4-FFF2-40B4-BE49-F238E27FC236}">
                <a16:creationId xmlns:a16="http://schemas.microsoft.com/office/drawing/2014/main" id="{CD72712C-08FA-4C0F-8DA5-E0DE37D37D2C}"/>
              </a:ext>
            </a:extLst>
          </p:cNvPr>
          <p:cNvSpPr txBox="1"/>
          <p:nvPr/>
        </p:nvSpPr>
        <p:spPr>
          <a:xfrm>
            <a:off x="3406811" y="5924722"/>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Sørøst-Norge</a:t>
            </a:r>
          </a:p>
        </p:txBody>
      </p:sp>
      <p:sp>
        <p:nvSpPr>
          <p:cNvPr id="57" name="TextBox 56">
            <a:extLst>
              <a:ext uri="{FF2B5EF4-FFF2-40B4-BE49-F238E27FC236}">
                <a16:creationId xmlns:a16="http://schemas.microsoft.com/office/drawing/2014/main" id="{2DA10AA3-81C9-4FC7-BF55-8A69DF779FB1}"/>
              </a:ext>
            </a:extLst>
          </p:cNvPr>
          <p:cNvSpPr txBox="1"/>
          <p:nvPr/>
        </p:nvSpPr>
        <p:spPr>
          <a:xfrm>
            <a:off x="3830676" y="5426791"/>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REGION BERGEN</a:t>
            </a:r>
          </a:p>
        </p:txBody>
      </p:sp>
      <p:sp>
        <p:nvSpPr>
          <p:cNvPr id="2" name="Rectangle 1">
            <a:extLst>
              <a:ext uri="{FF2B5EF4-FFF2-40B4-BE49-F238E27FC236}">
                <a16:creationId xmlns:a16="http://schemas.microsoft.com/office/drawing/2014/main" id="{0ACEEAD4-A5EB-4589-B526-E3648752655E}"/>
              </a:ext>
            </a:extLst>
          </p:cNvPr>
          <p:cNvSpPr/>
          <p:nvPr/>
        </p:nvSpPr>
        <p:spPr>
          <a:xfrm>
            <a:off x="2800519" y="4571926"/>
            <a:ext cx="284836" cy="409649"/>
          </a:xfrm>
          <a:prstGeom prst="rect">
            <a:avLst/>
          </a:prstGeom>
          <a:solidFill>
            <a:srgbClr val="D4D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descr="A close up of a logo&#10;&#10;Description automatically generated">
            <a:extLst>
              <a:ext uri="{FF2B5EF4-FFF2-40B4-BE49-F238E27FC236}">
                <a16:creationId xmlns:a16="http://schemas.microsoft.com/office/drawing/2014/main" id="{0A97C9C5-5A1B-4C02-B3F9-5F61B93D15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774483" y="5508863"/>
            <a:ext cx="227763" cy="227763"/>
          </a:xfrm>
          <a:prstGeom prst="rect">
            <a:avLst/>
          </a:prstGeom>
        </p:spPr>
      </p:pic>
      <p:sp>
        <p:nvSpPr>
          <p:cNvPr id="5" name="Rectangle 4">
            <a:extLst>
              <a:ext uri="{FF2B5EF4-FFF2-40B4-BE49-F238E27FC236}">
                <a16:creationId xmlns:a16="http://schemas.microsoft.com/office/drawing/2014/main" id="{19A8D964-7A38-4AB3-8E94-97F2230C0CE7}"/>
              </a:ext>
            </a:extLst>
          </p:cNvPr>
          <p:cNvSpPr/>
          <p:nvPr/>
        </p:nvSpPr>
        <p:spPr>
          <a:xfrm>
            <a:off x="3644900" y="5524499"/>
            <a:ext cx="95250" cy="92075"/>
          </a:xfrm>
          <a:prstGeom prst="rect">
            <a:avLst/>
          </a:prstGeom>
          <a:solidFill>
            <a:srgbClr val="FA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TextBox 26">
            <a:extLst>
              <a:ext uri="{FF2B5EF4-FFF2-40B4-BE49-F238E27FC236}">
                <a16:creationId xmlns:a16="http://schemas.microsoft.com/office/drawing/2014/main" id="{51295E7F-AEAE-48B6-81A9-7D7A5E33EDF7}"/>
              </a:ext>
            </a:extLst>
          </p:cNvPr>
          <p:cNvSpPr txBox="1"/>
          <p:nvPr/>
        </p:nvSpPr>
        <p:spPr>
          <a:xfrm>
            <a:off x="4994012" y="3939043"/>
            <a:ext cx="1606777"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Dronning Mauds Minne høgskole</a:t>
            </a:r>
          </a:p>
        </p:txBody>
      </p:sp>
      <p:sp>
        <p:nvSpPr>
          <p:cNvPr id="28" name="TextBox 27">
            <a:extLst>
              <a:ext uri="{FF2B5EF4-FFF2-40B4-BE49-F238E27FC236}">
                <a16:creationId xmlns:a16="http://schemas.microsoft.com/office/drawing/2014/main" id="{8D8E78D3-7A80-46BA-8FFD-EF2A6DBE4060}"/>
              </a:ext>
            </a:extLst>
          </p:cNvPr>
          <p:cNvSpPr txBox="1"/>
          <p:nvPr/>
        </p:nvSpPr>
        <p:spPr>
          <a:xfrm>
            <a:off x="4998806" y="412408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NTNU</a:t>
            </a:r>
          </a:p>
        </p:txBody>
      </p:sp>
      <p:sp>
        <p:nvSpPr>
          <p:cNvPr id="32" name="TextBox 31">
            <a:extLst>
              <a:ext uri="{FF2B5EF4-FFF2-40B4-BE49-F238E27FC236}">
                <a16:creationId xmlns:a16="http://schemas.microsoft.com/office/drawing/2014/main" id="{53F5C8A7-420E-498A-8AC9-9D756D38EDB7}"/>
              </a:ext>
            </a:extLst>
          </p:cNvPr>
          <p:cNvSpPr txBox="1"/>
          <p:nvPr/>
        </p:nvSpPr>
        <p:spPr>
          <a:xfrm>
            <a:off x="4972522" y="5788692"/>
            <a:ext cx="2352203"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miljø- og biovitenskapelige universitet</a:t>
            </a:r>
          </a:p>
        </p:txBody>
      </p:sp>
      <p:sp>
        <p:nvSpPr>
          <p:cNvPr id="36" name="TextBox 35">
            <a:extLst>
              <a:ext uri="{FF2B5EF4-FFF2-40B4-BE49-F238E27FC236}">
                <a16:creationId xmlns:a16="http://schemas.microsoft.com/office/drawing/2014/main" id="{A7984C3E-357B-4525-8E45-3F60BB9863DC}"/>
              </a:ext>
            </a:extLst>
          </p:cNvPr>
          <p:cNvSpPr txBox="1"/>
          <p:nvPr/>
        </p:nvSpPr>
        <p:spPr>
          <a:xfrm>
            <a:off x="5002247" y="5993035"/>
            <a:ext cx="2247211"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Østfold</a:t>
            </a:r>
          </a:p>
        </p:txBody>
      </p:sp>
      <p:sp>
        <p:nvSpPr>
          <p:cNvPr id="37" name="TextBox 36">
            <a:extLst>
              <a:ext uri="{FF2B5EF4-FFF2-40B4-BE49-F238E27FC236}">
                <a16:creationId xmlns:a16="http://schemas.microsoft.com/office/drawing/2014/main" id="{F4449D80-8234-47E7-A260-405BDE55BD94}"/>
              </a:ext>
            </a:extLst>
          </p:cNvPr>
          <p:cNvSpPr txBox="1"/>
          <p:nvPr/>
        </p:nvSpPr>
        <p:spPr>
          <a:xfrm>
            <a:off x="4420807" y="632865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Ansgar teologiske høgskole</a:t>
            </a:r>
          </a:p>
        </p:txBody>
      </p:sp>
      <p:pic>
        <p:nvPicPr>
          <p:cNvPr id="25" name="Picture 24" descr="A close up of a logo&#10;&#10;Description automatically generated">
            <a:extLst>
              <a:ext uri="{FF2B5EF4-FFF2-40B4-BE49-F238E27FC236}">
                <a16:creationId xmlns:a16="http://schemas.microsoft.com/office/drawing/2014/main" id="{EA41856F-18AB-4E01-AACC-C3D8CDFAD1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570214" y="5394981"/>
            <a:ext cx="227763" cy="227763"/>
          </a:xfrm>
          <a:prstGeom prst="rect">
            <a:avLst/>
          </a:prstGeom>
        </p:spPr>
      </p:pic>
      <p:pic>
        <p:nvPicPr>
          <p:cNvPr id="33" name="Picture 32">
            <a:extLst>
              <a:ext uri="{FF2B5EF4-FFF2-40B4-BE49-F238E27FC236}">
                <a16:creationId xmlns:a16="http://schemas.microsoft.com/office/drawing/2014/main" id="{8DA52A62-4E1E-4179-A1D9-EC6FB646BB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591" y="837996"/>
            <a:ext cx="3560425" cy="3168719"/>
          </a:xfrm>
          <a:prstGeom prst="rect">
            <a:avLst/>
          </a:prstGeom>
          <a:ln w="0">
            <a:solidFill>
              <a:srgbClr val="4E5DA7"/>
            </a:solidFill>
          </a:ln>
        </p:spPr>
      </p:pic>
      <p:pic>
        <p:nvPicPr>
          <p:cNvPr id="38" name="Picture 37" descr="A close up of a map&#10;&#10;Description automatically generated">
            <a:extLst>
              <a:ext uri="{FF2B5EF4-FFF2-40B4-BE49-F238E27FC236}">
                <a16:creationId xmlns:a16="http://schemas.microsoft.com/office/drawing/2014/main" id="{C9B2FB2C-6CA3-4878-BEF4-9DE9DFF495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1847" y="1955369"/>
            <a:ext cx="4457575" cy="4296888"/>
          </a:xfrm>
          <a:prstGeom prst="rect">
            <a:avLst/>
          </a:prstGeom>
          <a:ln w="47625">
            <a:solidFill>
              <a:srgbClr val="4E5DA7"/>
            </a:solidFill>
          </a:ln>
        </p:spPr>
      </p:pic>
      <p:sp>
        <p:nvSpPr>
          <p:cNvPr id="41" name="TextBox 40">
            <a:extLst>
              <a:ext uri="{FF2B5EF4-FFF2-40B4-BE49-F238E27FC236}">
                <a16:creationId xmlns:a16="http://schemas.microsoft.com/office/drawing/2014/main" id="{AB467171-4EA4-4CA4-816F-18CF78314D49}"/>
              </a:ext>
            </a:extLst>
          </p:cNvPr>
          <p:cNvSpPr txBox="1"/>
          <p:nvPr/>
        </p:nvSpPr>
        <p:spPr>
          <a:xfrm>
            <a:off x="1967680" y="2785558"/>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Bergen</a:t>
            </a:r>
          </a:p>
        </p:txBody>
      </p:sp>
      <p:sp>
        <p:nvSpPr>
          <p:cNvPr id="43" name="TextBox 42">
            <a:extLst>
              <a:ext uri="{FF2B5EF4-FFF2-40B4-BE49-F238E27FC236}">
                <a16:creationId xmlns:a16="http://schemas.microsoft.com/office/drawing/2014/main" id="{98A3560F-D55D-4622-B934-EB297774A91E}"/>
              </a:ext>
            </a:extLst>
          </p:cNvPr>
          <p:cNvSpPr txBox="1"/>
          <p:nvPr/>
        </p:nvSpPr>
        <p:spPr>
          <a:xfrm>
            <a:off x="1642259" y="1022662"/>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Handelshøyskole</a:t>
            </a:r>
          </a:p>
        </p:txBody>
      </p:sp>
      <p:sp>
        <p:nvSpPr>
          <p:cNvPr id="44" name="TextBox 43">
            <a:extLst>
              <a:ext uri="{FF2B5EF4-FFF2-40B4-BE49-F238E27FC236}">
                <a16:creationId xmlns:a16="http://schemas.microsoft.com/office/drawing/2014/main" id="{523FF6B9-E0E7-4CF2-B241-C28A9AFEF9F2}"/>
              </a:ext>
            </a:extLst>
          </p:cNvPr>
          <p:cNvSpPr txBox="1"/>
          <p:nvPr/>
        </p:nvSpPr>
        <p:spPr>
          <a:xfrm>
            <a:off x="2896166" y="3637383"/>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Høgskulen på Vestlandet</a:t>
            </a:r>
          </a:p>
        </p:txBody>
      </p:sp>
      <p:sp>
        <p:nvSpPr>
          <p:cNvPr id="45" name="TextBox 44">
            <a:extLst>
              <a:ext uri="{FF2B5EF4-FFF2-40B4-BE49-F238E27FC236}">
                <a16:creationId xmlns:a16="http://schemas.microsoft.com/office/drawing/2014/main" id="{F635BD76-B77D-446F-BA1A-0A050813F2FD}"/>
              </a:ext>
            </a:extLst>
          </p:cNvPr>
          <p:cNvSpPr txBox="1"/>
          <p:nvPr/>
        </p:nvSpPr>
        <p:spPr>
          <a:xfrm>
            <a:off x="2267803" y="1749067"/>
            <a:ext cx="846049"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NLA Høgskolen</a:t>
            </a:r>
          </a:p>
        </p:txBody>
      </p:sp>
      <p:sp>
        <p:nvSpPr>
          <p:cNvPr id="46" name="TextBox 45">
            <a:extLst>
              <a:ext uri="{FF2B5EF4-FFF2-40B4-BE49-F238E27FC236}">
                <a16:creationId xmlns:a16="http://schemas.microsoft.com/office/drawing/2014/main" id="{D07FF1F6-A885-4EA9-86E2-0E531492FB47}"/>
              </a:ext>
            </a:extLst>
          </p:cNvPr>
          <p:cNvSpPr txBox="1"/>
          <p:nvPr/>
        </p:nvSpPr>
        <p:spPr>
          <a:xfrm>
            <a:off x="9008510" y="219265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Idrettshøgskole</a:t>
            </a:r>
          </a:p>
        </p:txBody>
      </p:sp>
      <p:sp>
        <p:nvSpPr>
          <p:cNvPr id="47" name="TextBox 46">
            <a:extLst>
              <a:ext uri="{FF2B5EF4-FFF2-40B4-BE49-F238E27FC236}">
                <a16:creationId xmlns:a16="http://schemas.microsoft.com/office/drawing/2014/main" id="{A6ED10EA-DBC2-4852-AA2C-DD44947ED440}"/>
              </a:ext>
            </a:extLst>
          </p:cNvPr>
          <p:cNvSpPr txBox="1"/>
          <p:nvPr/>
        </p:nvSpPr>
        <p:spPr>
          <a:xfrm>
            <a:off x="7522576" y="424391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musikkhøgskole</a:t>
            </a:r>
          </a:p>
        </p:txBody>
      </p:sp>
      <p:sp>
        <p:nvSpPr>
          <p:cNvPr id="48" name="TextBox 47">
            <a:extLst>
              <a:ext uri="{FF2B5EF4-FFF2-40B4-BE49-F238E27FC236}">
                <a16:creationId xmlns:a16="http://schemas.microsoft.com/office/drawing/2014/main" id="{6248FD0F-C02D-40E3-8103-70085ACD9D2B}"/>
              </a:ext>
            </a:extLst>
          </p:cNvPr>
          <p:cNvSpPr txBox="1"/>
          <p:nvPr/>
        </p:nvSpPr>
        <p:spPr>
          <a:xfrm>
            <a:off x="10061225" y="3361457"/>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Handelshøyskolen BI</a:t>
            </a:r>
          </a:p>
        </p:txBody>
      </p:sp>
      <p:sp>
        <p:nvSpPr>
          <p:cNvPr id="49" name="TextBox 48">
            <a:extLst>
              <a:ext uri="{FF2B5EF4-FFF2-40B4-BE49-F238E27FC236}">
                <a16:creationId xmlns:a16="http://schemas.microsoft.com/office/drawing/2014/main" id="{0ACD4699-92F3-4D89-9F11-DFBD40B7F5FD}"/>
              </a:ext>
            </a:extLst>
          </p:cNvPr>
          <p:cNvSpPr txBox="1"/>
          <p:nvPr/>
        </p:nvSpPr>
        <p:spPr>
          <a:xfrm>
            <a:off x="10182010" y="4358949"/>
            <a:ext cx="1628930"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Fjellhaug Internasjonale Høgskole</a:t>
            </a:r>
          </a:p>
        </p:txBody>
      </p:sp>
      <p:sp>
        <p:nvSpPr>
          <p:cNvPr id="50" name="TextBox 49">
            <a:extLst>
              <a:ext uri="{FF2B5EF4-FFF2-40B4-BE49-F238E27FC236}">
                <a16:creationId xmlns:a16="http://schemas.microsoft.com/office/drawing/2014/main" id="{2F8CE739-80CD-45F4-9340-9DB43D9DED3A}"/>
              </a:ext>
            </a:extLst>
          </p:cNvPr>
          <p:cNvSpPr txBox="1"/>
          <p:nvPr/>
        </p:nvSpPr>
        <p:spPr>
          <a:xfrm>
            <a:off x="9733682" y="4908029"/>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Kunsthøgskolen i Oslo</a:t>
            </a:r>
          </a:p>
        </p:txBody>
      </p:sp>
      <p:sp>
        <p:nvSpPr>
          <p:cNvPr id="52" name="TextBox 51">
            <a:extLst>
              <a:ext uri="{FF2B5EF4-FFF2-40B4-BE49-F238E27FC236}">
                <a16:creationId xmlns:a16="http://schemas.microsoft.com/office/drawing/2014/main" id="{260CB96D-B15D-4F1D-BE30-741B14CF4DF0}"/>
              </a:ext>
            </a:extLst>
          </p:cNvPr>
          <p:cNvSpPr txBox="1"/>
          <p:nvPr/>
        </p:nvSpPr>
        <p:spPr>
          <a:xfrm>
            <a:off x="9724472" y="4729198"/>
            <a:ext cx="1621486"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Arkitektur- og designhøgskolen</a:t>
            </a:r>
          </a:p>
        </p:txBody>
      </p:sp>
      <p:sp>
        <p:nvSpPr>
          <p:cNvPr id="53" name="TextBox 52">
            <a:extLst>
              <a:ext uri="{FF2B5EF4-FFF2-40B4-BE49-F238E27FC236}">
                <a16:creationId xmlns:a16="http://schemas.microsoft.com/office/drawing/2014/main" id="{3B060FD7-26E2-4A1B-97C4-E70896CB7103}"/>
              </a:ext>
            </a:extLst>
          </p:cNvPr>
          <p:cNvSpPr txBox="1"/>
          <p:nvPr/>
        </p:nvSpPr>
        <p:spPr>
          <a:xfrm>
            <a:off x="8750085" y="3916372"/>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Oslo</a:t>
            </a:r>
          </a:p>
        </p:txBody>
      </p:sp>
      <p:sp>
        <p:nvSpPr>
          <p:cNvPr id="54" name="TextBox 53">
            <a:extLst>
              <a:ext uri="{FF2B5EF4-FFF2-40B4-BE49-F238E27FC236}">
                <a16:creationId xmlns:a16="http://schemas.microsoft.com/office/drawing/2014/main" id="{49EBD6EE-2F56-4590-885D-D8699E514C74}"/>
              </a:ext>
            </a:extLst>
          </p:cNvPr>
          <p:cNvSpPr txBox="1"/>
          <p:nvPr/>
        </p:nvSpPr>
        <p:spPr>
          <a:xfrm>
            <a:off x="8577835" y="4386788"/>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Politihøgskolen</a:t>
            </a:r>
          </a:p>
        </p:txBody>
      </p:sp>
      <p:sp>
        <p:nvSpPr>
          <p:cNvPr id="58" name="TextBox 57">
            <a:extLst>
              <a:ext uri="{FF2B5EF4-FFF2-40B4-BE49-F238E27FC236}">
                <a16:creationId xmlns:a16="http://schemas.microsoft.com/office/drawing/2014/main" id="{19DFDF49-1AC2-4A04-ACE9-BEFE3F24851D}"/>
              </a:ext>
            </a:extLst>
          </p:cNvPr>
          <p:cNvSpPr txBox="1"/>
          <p:nvPr/>
        </p:nvSpPr>
        <p:spPr>
          <a:xfrm>
            <a:off x="8992537" y="5059994"/>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OsloMet – Storbyuniversitetet</a:t>
            </a:r>
          </a:p>
        </p:txBody>
      </p:sp>
      <p:cxnSp>
        <p:nvCxnSpPr>
          <p:cNvPr id="8" name="Straight Connector 7">
            <a:extLst>
              <a:ext uri="{FF2B5EF4-FFF2-40B4-BE49-F238E27FC236}">
                <a16:creationId xmlns:a16="http://schemas.microsoft.com/office/drawing/2014/main" id="{3F40A3FC-D3BD-4EF0-AF3B-86DBF559C939}"/>
              </a:ext>
            </a:extLst>
          </p:cNvPr>
          <p:cNvCxnSpPr>
            <a:cxnSpLocks/>
          </p:cNvCxnSpPr>
          <p:nvPr/>
        </p:nvCxnSpPr>
        <p:spPr>
          <a:xfrm>
            <a:off x="2080727" y="4006715"/>
            <a:ext cx="1496321" cy="1388266"/>
          </a:xfrm>
          <a:prstGeom prst="line">
            <a:avLst/>
          </a:prstGeom>
          <a:ln>
            <a:solidFill>
              <a:srgbClr val="4E5DA7"/>
            </a:solidFill>
            <a:headEnd/>
            <a:tailEnd/>
          </a:ln>
          <a:extLst>
            <a:ext uri="{909E8E84-426E-40DD-AFC4-6F175D3DCCD1}">
              <a14:hiddenFill xmlns:a14="http://schemas.microsoft.com/office/drawing/2010/main">
                <a:noFill/>
              </a14:hiddenFill>
            </a:ext>
          </a:extLst>
        </p:spPr>
        <p:style>
          <a:lnRef idx="2">
            <a:schemeClr val="accent5"/>
          </a:lnRef>
          <a:fillRef idx="0">
            <a:schemeClr val="accent5"/>
          </a:fillRef>
          <a:effectRef idx="1">
            <a:schemeClr val="accent5"/>
          </a:effectRef>
          <a:fontRef idx="minor">
            <a:schemeClr val="tx1"/>
          </a:fontRef>
        </p:style>
      </p:cxnSp>
      <p:cxnSp>
        <p:nvCxnSpPr>
          <p:cNvPr id="59" name="Straight Connector 58">
            <a:extLst>
              <a:ext uri="{FF2B5EF4-FFF2-40B4-BE49-F238E27FC236}">
                <a16:creationId xmlns:a16="http://schemas.microsoft.com/office/drawing/2014/main" id="{557930D9-B64B-4239-8F6D-8E4B351023EA}"/>
              </a:ext>
            </a:extLst>
          </p:cNvPr>
          <p:cNvCxnSpPr>
            <a:cxnSpLocks/>
          </p:cNvCxnSpPr>
          <p:nvPr/>
        </p:nvCxnSpPr>
        <p:spPr>
          <a:xfrm flipV="1">
            <a:off x="5787069" y="5451627"/>
            <a:ext cx="1549581" cy="162422"/>
          </a:xfrm>
          <a:prstGeom prst="line">
            <a:avLst/>
          </a:prstGeom>
          <a:ln>
            <a:solidFill>
              <a:srgbClr val="4E5DA7"/>
            </a:solidFill>
            <a:headEnd/>
            <a:tailEnd/>
          </a:ln>
          <a:extLst>
            <a:ext uri="{909E8E84-426E-40DD-AFC4-6F175D3DCCD1}">
              <a14:hiddenFill xmlns:a14="http://schemas.microsoft.com/office/drawing/2010/main">
                <a:noFill/>
              </a14:hiddenFill>
            </a:ext>
          </a:extLst>
        </p:spPr>
        <p:style>
          <a:lnRef idx="2">
            <a:schemeClr val="accent5"/>
          </a:lnRef>
          <a:fillRef idx="0">
            <a:schemeClr val="accent5"/>
          </a:fillRef>
          <a:effectRef idx="1">
            <a:schemeClr val="accent5"/>
          </a:effectRef>
          <a:fontRef idx="minor">
            <a:schemeClr val="tx1"/>
          </a:fontRef>
        </p:style>
      </p:cxnSp>
      <p:sp>
        <p:nvSpPr>
          <p:cNvPr id="7" name="Text Placeholder 6"/>
          <p:cNvSpPr>
            <a:spLocks noGrp="1"/>
          </p:cNvSpPr>
          <p:nvPr>
            <p:ph type="body" sz="quarter" idx="13"/>
          </p:nvPr>
        </p:nvSpPr>
        <p:spPr>
          <a:xfrm>
            <a:off x="487591" y="-52104"/>
            <a:ext cx="3261709" cy="590215"/>
          </a:xfrm>
        </p:spPr>
        <p:txBody>
          <a:bodyPr>
            <a:normAutofit/>
          </a:bodyPr>
          <a:lstStyle/>
          <a:p>
            <a:r>
              <a:rPr lang="nb-NO" sz="2000" b="1" dirty="0">
                <a:solidFill>
                  <a:srgbClr val="4E5DA7"/>
                </a:solidFill>
              </a:rPr>
              <a:t>Deltagende Institusjoner </a:t>
            </a:r>
          </a:p>
        </p:txBody>
      </p:sp>
      <p:cxnSp>
        <p:nvCxnSpPr>
          <p:cNvPr id="9" name="Straight Connector 8">
            <a:extLst>
              <a:ext uri="{FF2B5EF4-FFF2-40B4-BE49-F238E27FC236}">
                <a16:creationId xmlns:a16="http://schemas.microsoft.com/office/drawing/2014/main" id="{33091B9D-9E18-492C-9F6C-A10FFEE4BC85}"/>
              </a:ext>
            </a:extLst>
          </p:cNvPr>
          <p:cNvCxnSpPr>
            <a:endCxn id="27" idx="1"/>
          </p:cNvCxnSpPr>
          <p:nvPr/>
        </p:nvCxnSpPr>
        <p:spPr>
          <a:xfrm flipV="1">
            <a:off x="4868070" y="4031376"/>
            <a:ext cx="125942" cy="92333"/>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0A46873D-0131-4055-B823-E86C88B1F60B}"/>
              </a:ext>
            </a:extLst>
          </p:cNvPr>
          <p:cNvCxnSpPr>
            <a:cxnSpLocks/>
          </p:cNvCxnSpPr>
          <p:nvPr/>
        </p:nvCxnSpPr>
        <p:spPr>
          <a:xfrm>
            <a:off x="4865673" y="4121961"/>
            <a:ext cx="128339" cy="79058"/>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F8246D3-E2CA-4701-969D-22FEE00222CE}"/>
              </a:ext>
            </a:extLst>
          </p:cNvPr>
          <p:cNvCxnSpPr>
            <a:stCxn id="37" idx="1"/>
          </p:cNvCxnSpPr>
          <p:nvPr/>
        </p:nvCxnSpPr>
        <p:spPr>
          <a:xfrm flipH="1">
            <a:off x="4331494" y="6420986"/>
            <a:ext cx="89313" cy="89535"/>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7A5EE22B-F398-434A-B02F-C992D4A3597A}"/>
              </a:ext>
            </a:extLst>
          </p:cNvPr>
          <p:cNvCxnSpPr>
            <a:cxnSpLocks/>
          </p:cNvCxnSpPr>
          <p:nvPr/>
        </p:nvCxnSpPr>
        <p:spPr>
          <a:xfrm>
            <a:off x="4336937" y="6509278"/>
            <a:ext cx="83669" cy="89535"/>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E352EA8-6F6F-4199-9A85-2D6D460D1A67}"/>
              </a:ext>
            </a:extLst>
          </p:cNvPr>
          <p:cNvCxnSpPr/>
          <p:nvPr/>
        </p:nvCxnSpPr>
        <p:spPr>
          <a:xfrm>
            <a:off x="8483600" y="4471287"/>
            <a:ext cx="91787" cy="0"/>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4FF9062F-936B-4FC9-9FB0-E159B772861E}"/>
              </a:ext>
            </a:extLst>
          </p:cNvPr>
          <p:cNvCxnSpPr/>
          <p:nvPr/>
        </p:nvCxnSpPr>
        <p:spPr>
          <a:xfrm flipH="1">
            <a:off x="8134350" y="4479121"/>
            <a:ext cx="104188" cy="0"/>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849ED7CE-8A1E-450E-8AAE-5F8D482B7990}"/>
              </a:ext>
            </a:extLst>
          </p:cNvPr>
          <p:cNvCxnSpPr/>
          <p:nvPr/>
        </p:nvCxnSpPr>
        <p:spPr>
          <a:xfrm flipV="1">
            <a:off x="8134350" y="4389895"/>
            <a:ext cx="0" cy="92333"/>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4D71F092-E82B-4026-AA8E-DE578ED2EB6F}"/>
              </a:ext>
            </a:extLst>
          </p:cNvPr>
          <p:cNvCxnSpPr/>
          <p:nvPr/>
        </p:nvCxnSpPr>
        <p:spPr>
          <a:xfrm flipH="1">
            <a:off x="10320274" y="4599771"/>
            <a:ext cx="104188" cy="0"/>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9208CD36-7A43-4B7B-AD64-B02D862D47FE}"/>
              </a:ext>
            </a:extLst>
          </p:cNvPr>
          <p:cNvCxnSpPr/>
          <p:nvPr/>
        </p:nvCxnSpPr>
        <p:spPr>
          <a:xfrm flipV="1">
            <a:off x="10320274" y="4510545"/>
            <a:ext cx="0" cy="92333"/>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855B471C-F02F-47ED-B91B-BE218203D3A3}"/>
              </a:ext>
            </a:extLst>
          </p:cNvPr>
          <p:cNvCxnSpPr>
            <a:cxnSpLocks/>
          </p:cNvCxnSpPr>
          <p:nvPr/>
        </p:nvCxnSpPr>
        <p:spPr>
          <a:xfrm flipV="1">
            <a:off x="9641895" y="4821531"/>
            <a:ext cx="82577" cy="90560"/>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2A9B9700-D951-4C9E-A7FE-C9DE7B46DF35}"/>
              </a:ext>
            </a:extLst>
          </p:cNvPr>
          <p:cNvCxnSpPr>
            <a:cxnSpLocks/>
          </p:cNvCxnSpPr>
          <p:nvPr/>
        </p:nvCxnSpPr>
        <p:spPr>
          <a:xfrm>
            <a:off x="9641895" y="4913255"/>
            <a:ext cx="91787" cy="80757"/>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21446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4DE8E8F-3AC8-4E1C-BD77-4E472879C6C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8</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Oppsummering </a:t>
            </a:r>
          </a:p>
        </p:txBody>
      </p:sp>
    </p:spTree>
    <p:extLst>
      <p:ext uri="{BB962C8B-B14F-4D97-AF65-F5344CB8AC3E}">
        <p14:creationId xmlns:p14="http://schemas.microsoft.com/office/powerpoint/2010/main" val="177857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120261" y="1569049"/>
            <a:ext cx="5951478" cy="2706348"/>
          </a:xfrm>
        </p:spPr>
        <p:txBody>
          <a:bodyPr>
            <a:noAutofit/>
          </a:bodyPr>
          <a:lstStyle/>
          <a:p>
            <a:pPr marL="347220" lvl="1" indent="-342900">
              <a:buFont typeface="Arial" panose="020B0604020202020204" pitchFamily="34" charset="0"/>
              <a:buChar char="•"/>
            </a:pPr>
            <a:r>
              <a:rPr lang="nb-NO" sz="2000" dirty="0">
                <a:solidFill>
                  <a:srgbClr val="636363"/>
                </a:solidFill>
              </a:rPr>
              <a:t>13 % av respondentene oppgir å ha blitt mobbet eller trakassert i sitt nåværende arbeidsforhold i løpet av de siste 12 månedene. </a:t>
            </a:r>
          </a:p>
          <a:p>
            <a:pPr marL="347220" lvl="1" indent="-342900">
              <a:buFont typeface="Arial" panose="020B0604020202020204" pitchFamily="34" charset="0"/>
              <a:buChar char="•"/>
            </a:pPr>
            <a:r>
              <a:rPr lang="nb-NO" sz="2000" dirty="0">
                <a:solidFill>
                  <a:srgbClr val="636363"/>
                </a:solidFill>
              </a:rPr>
              <a:t>Det er flere eldre enn yngre som oppgir å ha blitt mobbet eller trakassert i løpet av de siste 12 månedene.</a:t>
            </a:r>
          </a:p>
          <a:p>
            <a:pPr marL="347220" lvl="1" indent="-342900">
              <a:buFont typeface="Arial" panose="020B0604020202020204" pitchFamily="34" charset="0"/>
              <a:buChar char="•"/>
            </a:pPr>
            <a:r>
              <a:rPr lang="nb-NO" sz="2000" dirty="0">
                <a:solidFill>
                  <a:srgbClr val="636363"/>
                </a:solidFill>
              </a:rPr>
              <a:t>I aldersgruppen 50-59 år så oppgir 15 % å ha blitt mobbet eller trakassert, noe som er høyere enn de andre alderskategoriene og signifikant oftere enn gjennomsnittet. </a:t>
            </a:r>
          </a:p>
          <a:p>
            <a:pPr lvl="1"/>
            <a:endParaRPr lang="nb-NO" sz="2000" dirty="0">
              <a:solidFill>
                <a:srgbClr val="636363"/>
              </a:solidFill>
            </a:endParaRPr>
          </a:p>
          <a:p>
            <a:pPr lvl="1"/>
            <a:endParaRPr lang="en-GB" sz="2000" dirty="0">
              <a:solidFill>
                <a:srgbClr val="636363"/>
              </a:solidFill>
            </a:endParaRP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4734711" y="1359774"/>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4734710" y="994751"/>
            <a:ext cx="2369541"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Mobbing og trakassering</a:t>
            </a:r>
          </a:p>
        </p:txBody>
      </p:sp>
    </p:spTree>
    <p:extLst>
      <p:ext uri="{BB962C8B-B14F-4D97-AF65-F5344CB8AC3E}">
        <p14:creationId xmlns:p14="http://schemas.microsoft.com/office/powerpoint/2010/main" val="632394912"/>
      </p:ext>
    </p:extLst>
  </p:cSld>
  <p:clrMapOvr>
    <a:masterClrMapping/>
  </p:clrMapOvr>
</p:sld>
</file>

<file path=ppt/theme/theme1.xml><?xml version="1.0" encoding="utf-8"?>
<a:theme xmlns:a="http://schemas.openxmlformats.org/drawingml/2006/main" name="PPT Template - Ipsos Marketing wide">
  <a:themeElements>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6390</TotalTime>
  <Words>6062</Words>
  <Application>Microsoft Office PowerPoint</Application>
  <PresentationFormat>Widescreen</PresentationFormat>
  <Paragraphs>532</Paragraphs>
  <Slides>53</Slides>
  <Notes>53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BrowalliaUPC</vt:lpstr>
      <vt:lpstr>Calibri</vt:lpstr>
      <vt:lpstr>PPT Template - Ipsos Marketing wide</vt:lpstr>
      <vt:lpstr>mobbing og trakassering i universitets- og høyskolesektoren </vt:lpstr>
      <vt:lpstr>Innhold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 du blitt mobbet eller trakassert i ditt nåværende arbeidsforhold i løpet av de siste 12 månedene?                                             </vt:lpstr>
      <vt:lpstr>Har du blitt mobbet eller trakassert i ditt nåværende arbeidsforhold i løpet av de siste 12 månedene?                                             </vt:lpstr>
      <vt:lpstr>Har du blitt mobbet eller trakassert i ditt nåværende arbeidsforhold i løpet av de siste 12 månedene?                                             </vt:lpstr>
      <vt:lpstr>Hvor ofte har du blitt mobbet eller trakassert i ditt nåværende arbeidsforhold de siste 12 månedene?                                             </vt:lpstr>
      <vt:lpstr>Hvor ofte har du blitt mobbet eller trakassert i ditt nåværende arbeidsforhold de siste 12 månedene?                                             </vt:lpstr>
      <vt:lpstr>Har du blitt mobbet eller trakassert i ditt nåværende arbeidsforhold med bakgrunn i ett eller flere av disse grunnlagene i løpet av de siste 12 månedene?                                              </vt:lpstr>
      <vt:lpstr>Har du blitt mobbet eller trakassert i ditt nåværende arbeidsforhold med bakgrunn i ett eller flere av disse grunnlagene i løpet av de siste 12 månedene?                                              </vt:lpstr>
      <vt:lpstr>Hvilken eller hvilke former for mobbing eller trakassering har du blitt utsatt for i ditt nåværende arbeidsforhold i løpet av de siste 12 månedene?                                             </vt:lpstr>
      <vt:lpstr>Hvilken eller hvilke former for mobbing eller trakassering har du blitt utsatt for i ditt nåværende arbeidsforhold i løpet av de siste 12 månedene?                                             </vt:lpstr>
      <vt:lpstr>Hvem utsatte deg for mobbing eller trakassering i ditt nåværende arbeidsforhold i løpet av de siste 12 månedene?                                             </vt:lpstr>
      <vt:lpstr>PowerPoint Presentation</vt:lpstr>
      <vt:lpstr>Har du blitt utsatt for seksuell trakassering i ditt nåværende arbeidsforhold i de siste 12 måneder?                                             </vt:lpstr>
      <vt:lpstr>Hvor ofte har du blitt utsatt for seksuell trakassering i ditt nåværende arbeidsforhold de siste 12 månedene?                                             </vt:lpstr>
      <vt:lpstr>Hvilken eller hvilke former for seksuell trakassering har du blitt utsatt for i ditt nåværende arbeidsforhold i løpet av de siste 12 månedene?                                             </vt:lpstr>
      <vt:lpstr>Hvem utsatte deg for dette?                                             </vt:lpstr>
      <vt:lpstr>Var den som utsatte deg for dette:                                             </vt:lpstr>
      <vt:lpstr>PowerPoint Presentation</vt:lpstr>
      <vt:lpstr>Har du i løpet av de siste 12 måneder, i ditt nåværende arbeidsforhold, opplevd at noen har skaffet seg seksuell omgang med deg ved bruk av vold, eller har du følt deg tvunget, truet eller presset til seksuell omgang? </vt:lpstr>
      <vt:lpstr>Hvem utsatte deg for dette?                                             </vt:lpstr>
      <vt:lpstr>Var den som utsatte deg for dette:                                             </vt:lpstr>
      <vt:lpstr>Handlingene som er beskrevet i forbindelse med seksuell omgang er straffbart i henhold til straffeloven og skal håndteres av politiet. Har du anmeldt forholdet til politiet?                                             </vt:lpstr>
      <vt:lpstr>PowerPoint Presentation</vt:lpstr>
      <vt:lpstr>Vet du hvor du finner varslings-/si ifra-systemet på din UH-institusjon?                                             </vt:lpstr>
      <vt:lpstr>Vet du hvor du finner varslings-/si ifra-systemet på din UH-institusjon?                                             </vt:lpstr>
      <vt:lpstr>Har du meldt fra om kritikkverdige forhold som har berørt deg i ditt nåværende arbeidsforhold de siste 12 måneder?                                             </vt:lpstr>
      <vt:lpstr>Har du meldt fra om kritikkverdige forhold som har berørt deg i ditt nåværende arbeidsforhold de siste 12 måneder?                                             </vt:lpstr>
      <vt:lpstr>Har du meldt fra om kritikkverdige forhold som har berørt andre enn deg i ditt nåværende arbeidsforhold de siste 12 måneder?                                             </vt:lpstr>
      <vt:lpstr>Har du meldt fra om kritikkverdige forhold som har berørt andre enn deg i ditt nåværende arbeidsforhold de siste 12 måneder?                                             </vt:lpstr>
      <vt:lpstr>PowerPoint Presentation</vt:lpstr>
      <vt:lpstr>Har du fast eller midlertidig stilling?                                             </vt:lpstr>
      <vt:lpstr>Hvilken ansettelseskategori er du ansatt i?</vt:lpstr>
      <vt:lpstr>Hvilket kjønn har du?                                             </vt:lpstr>
      <vt:lpstr>Kontakt Ipsos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Holmefjord</dc:creator>
  <cp:lastModifiedBy>Mads Motrøen</cp:lastModifiedBy>
  <cp:revision>363</cp:revision>
  <cp:lastPrinted>2019-08-05T08:35:46Z</cp:lastPrinted>
  <dcterms:created xsi:type="dcterms:W3CDTF">2018-03-07T12:52:32Z</dcterms:created>
  <dcterms:modified xsi:type="dcterms:W3CDTF">2019-08-19T08:52:37Z</dcterms:modified>
</cp:coreProperties>
</file>