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333" r:id="rId3"/>
    <p:sldId id="278" r:id="rId4"/>
    <p:sldId id="279" r:id="rId5"/>
    <p:sldId id="259" r:id="rId6"/>
    <p:sldId id="280" r:id="rId7"/>
    <p:sldId id="281" r:id="rId8"/>
    <p:sldId id="284" r:id="rId9"/>
    <p:sldId id="306" r:id="rId10"/>
    <p:sldId id="307" r:id="rId11"/>
    <p:sldId id="328" r:id="rId12"/>
    <p:sldId id="311" r:id="rId13"/>
    <p:sldId id="312" r:id="rId14"/>
    <p:sldId id="314" r:id="rId15"/>
    <p:sldId id="329" r:id="rId16"/>
    <p:sldId id="330" r:id="rId17"/>
    <p:sldId id="332" r:id="rId18"/>
    <p:sldId id="316" r:id="rId19"/>
    <p:sldId id="262" r:id="rId20"/>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A64A"/>
    <a:srgbClr val="009D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87" autoAdjust="0"/>
    <p:restoredTop sz="94660"/>
  </p:normalViewPr>
  <p:slideViewPr>
    <p:cSldViewPr>
      <p:cViewPr varScale="1">
        <p:scale>
          <a:sx n="125" d="100"/>
          <a:sy n="125" d="100"/>
        </p:scale>
        <p:origin x="81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B013BB-223A-4A7A-A9B6-504A14290792}" type="datetimeFigureOut">
              <a:rPr lang="nb-NO" smtClean="0"/>
              <a:t>15.12.2016</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0BF349-27A5-44C1-8C69-2C3879FAD297}" type="slidenum">
              <a:rPr lang="nb-NO" smtClean="0"/>
              <a:t>‹#›</a:t>
            </a:fld>
            <a:endParaRPr lang="nb-NO"/>
          </a:p>
        </p:txBody>
      </p:sp>
    </p:spTree>
    <p:extLst>
      <p:ext uri="{BB962C8B-B14F-4D97-AF65-F5344CB8AC3E}">
        <p14:creationId xmlns:p14="http://schemas.microsoft.com/office/powerpoint/2010/main" val="158563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Forside">
    <p:bg>
      <p:bgPr>
        <a:solidFill>
          <a:schemeClr val="accent1"/>
        </a:solid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0"/>
          <a:stretch/>
        </p:blipFill>
        <p:spPr>
          <a:xfrm>
            <a:off x="4571999" y="2572510"/>
            <a:ext cx="2569469" cy="1712979"/>
          </a:xfrm>
          <a:prstGeom prst="rect">
            <a:avLst/>
          </a:prstGeom>
        </p:spPr>
      </p:pic>
      <p:pic>
        <p:nvPicPr>
          <p:cNvPr id="2050" name="Picture 2" descr="Z:\NMBU\NMBU_symbol_1000prosent_av_18mm_RGB_hvi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02531" y="2571889"/>
            <a:ext cx="2147040" cy="171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032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4" name="Plassholder for dato 3"/>
          <p:cNvSpPr>
            <a:spLocks noGrp="1"/>
          </p:cNvSpPr>
          <p:nvPr>
            <p:ph type="dt" sz="half" idx="10"/>
          </p:nvPr>
        </p:nvSpPr>
        <p:spPr/>
        <p:txBody>
          <a:bodyPr/>
          <a:lstStyle/>
          <a:p>
            <a:r>
              <a:rPr lang="nb-NO" smtClean="0"/>
              <a:t>Norges miljø- og biovitenskapelige universitet</a:t>
            </a:r>
            <a:endParaRPr lang="nb-NO"/>
          </a:p>
        </p:txBody>
      </p:sp>
      <p:sp>
        <p:nvSpPr>
          <p:cNvPr id="5" name="Plassholder for bunntekst 4"/>
          <p:cNvSpPr>
            <a:spLocks noGrp="1"/>
          </p:cNvSpPr>
          <p:nvPr>
            <p:ph type="ftr" sz="quarter" idx="11"/>
          </p:nvPr>
        </p:nvSpPr>
        <p:spPr/>
        <p:txBody>
          <a:bodyPr/>
          <a:lstStyle/>
          <a:p>
            <a:r>
              <a:rPr lang="nb-NO" smtClean="0"/>
              <a:t>Tittel på presentasjon</a:t>
            </a:r>
            <a:endParaRPr lang="nb-NO"/>
          </a:p>
        </p:txBody>
      </p:sp>
      <p:sp>
        <p:nvSpPr>
          <p:cNvPr id="6" name="Plassholder for lysbildenummer 5"/>
          <p:cNvSpPr>
            <a:spLocks noGrp="1"/>
          </p:cNvSpPr>
          <p:nvPr>
            <p:ph type="sldNum" sz="quarter" idx="12"/>
          </p:nvPr>
        </p:nvSpPr>
        <p:spPr/>
        <p:txBody>
          <a:bodyPr/>
          <a:lstStyle/>
          <a:p>
            <a:fld id="{76503D8D-F27D-49CA-A299-3589FD585F6D}" type="slidenum">
              <a:rPr lang="nb-NO" smtClean="0"/>
              <a:t>‹#›</a:t>
            </a:fld>
            <a:endParaRPr lang="nb-NO"/>
          </a:p>
        </p:txBody>
      </p:sp>
      <p:sp>
        <p:nvSpPr>
          <p:cNvPr id="9" name="Plassholder for bilde 7"/>
          <p:cNvSpPr>
            <a:spLocks noGrp="1"/>
          </p:cNvSpPr>
          <p:nvPr>
            <p:ph type="pic" sz="quarter" idx="13"/>
          </p:nvPr>
        </p:nvSpPr>
        <p:spPr>
          <a:xfrm>
            <a:off x="576000" y="1920873"/>
            <a:ext cx="7992000" cy="4127501"/>
          </a:xfrm>
          <a:noFill/>
        </p:spPr>
        <p:txBody>
          <a:bodyPr tIns="2160000"/>
          <a:lstStyle>
            <a:lvl1pPr marL="0" indent="0" algn="ctr">
              <a:buNone/>
              <a:defRPr sz="1400">
                <a:solidFill>
                  <a:schemeClr val="tx1"/>
                </a:solidFill>
              </a:defRPr>
            </a:lvl1pPr>
          </a:lstStyle>
          <a:p>
            <a:r>
              <a:rPr lang="nb-NO" smtClean="0"/>
              <a:t>Klikk ikonet for å legge til et bilde</a:t>
            </a:r>
            <a:endParaRPr lang="nb-NO" dirty="0"/>
          </a:p>
        </p:txBody>
      </p:sp>
    </p:spTree>
    <p:extLst>
      <p:ext uri="{BB962C8B-B14F-4D97-AF65-F5344CB8AC3E}">
        <p14:creationId xmlns:p14="http://schemas.microsoft.com/office/powerpoint/2010/main" val="1868463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isteside">
    <p:bg>
      <p:bgPr>
        <a:solidFill>
          <a:schemeClr val="accent3"/>
        </a:solidFill>
        <a:effectLst/>
      </p:bgPr>
    </p:bg>
    <p:spTree>
      <p:nvGrpSpPr>
        <p:cNvPr id="1" name=""/>
        <p:cNvGrpSpPr/>
        <p:nvPr/>
      </p:nvGrpSpPr>
      <p:grpSpPr>
        <a:xfrm>
          <a:off x="0" y="0"/>
          <a:ext cx="0" cy="0"/>
          <a:chOff x="0" y="0"/>
          <a:chExt cx="0" cy="0"/>
        </a:xfrm>
      </p:grpSpPr>
      <p:pic>
        <p:nvPicPr>
          <p:cNvPr id="1026" name="Picture 2" descr="Z:\NMBU\nmbu_ppt_sisteside_grafikk.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20874"/>
            <a:ext cx="9144000" cy="49371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Z:\NMBU\NMBU_symbol_1000prosent_av_18mm_RGB_hvi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70518" y="390436"/>
            <a:ext cx="676588"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588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579353" y="1844825"/>
            <a:ext cx="3794294" cy="3960440"/>
          </a:xfrm>
        </p:spPr>
        <p:txBody>
          <a:bodyPr/>
          <a:lstStyle>
            <a:lvl1pPr marL="198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a:lvl1pPr>
            <a:lvl2pPr marL="666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a:lvl2pPr>
            <a:lvl3pPr marL="1134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vl3pPr>
            <a:lvl4pPr marL="16002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4pPr>
            <a:lvl5pPr marL="2052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5pPr>
            <a:lvl6pPr>
              <a:defRPr sz="1800"/>
            </a:lvl6pPr>
            <a:lvl7pPr>
              <a:defRPr sz="1800"/>
            </a:lvl7pPr>
            <a:lvl8pPr>
              <a:defRPr sz="1800"/>
            </a:lvl8pPr>
            <a:lvl9pPr>
              <a:defRPr sz="1800"/>
            </a:lvl9pPr>
          </a:lstStyle>
          <a:p>
            <a:pPr marL="198000" marR="0" lvl="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Klikk for å redigere tekststiler i malen</a:t>
            </a:r>
          </a:p>
          <a:p>
            <a:pPr marL="198000" marR="0" lvl="1"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Andre nivå</a:t>
            </a:r>
          </a:p>
          <a:p>
            <a:pPr marL="198000" marR="0" lvl="2"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Tredje nivå</a:t>
            </a:r>
          </a:p>
          <a:p>
            <a:pPr marL="198000" marR="0" lvl="3"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Fjerde nivå</a:t>
            </a:r>
          </a:p>
          <a:p>
            <a:pPr marL="198000" marR="0" lvl="4"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Femte nivå</a:t>
            </a:r>
            <a:endParaRPr kumimoji="0" lang="nb-NO" sz="2400" b="0" i="0" u="none" strike="noStrike" kern="1200" cap="none" spc="0" normalizeH="0" baseline="0" noProof="0" dirty="0">
              <a:ln>
                <a:noFill/>
              </a:ln>
              <a:solidFill>
                <a:prstClr val="black"/>
              </a:solidFill>
              <a:effectLst/>
              <a:uLnTx/>
              <a:uFillTx/>
              <a:latin typeface="+mn-lt"/>
            </a:endParaRPr>
          </a:p>
        </p:txBody>
      </p:sp>
      <p:sp>
        <p:nvSpPr>
          <p:cNvPr id="4" name="Plassholder for innhold 3"/>
          <p:cNvSpPr>
            <a:spLocks noGrp="1"/>
          </p:cNvSpPr>
          <p:nvPr>
            <p:ph sz="half" idx="2"/>
          </p:nvPr>
        </p:nvSpPr>
        <p:spPr>
          <a:xfrm>
            <a:off x="4770353" y="1844825"/>
            <a:ext cx="3794294" cy="3960440"/>
          </a:xfrm>
        </p:spPr>
        <p:txBody>
          <a:bodyPr/>
          <a:lstStyle>
            <a:lvl1pPr marL="198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a:lvl1pPr>
            <a:lvl2pPr marL="666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a:lvl2pPr>
            <a:lvl3pPr marL="1134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vl3pPr>
            <a:lvl4pPr marL="16002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4pPr>
            <a:lvl5pPr marL="2052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5pPr>
            <a:lvl6pPr>
              <a:defRPr sz="1800"/>
            </a:lvl6pPr>
            <a:lvl7pPr>
              <a:defRPr sz="1800"/>
            </a:lvl7pPr>
            <a:lvl8pPr>
              <a:defRPr sz="1800"/>
            </a:lvl8pPr>
            <a:lvl9pPr>
              <a:defRPr sz="1800"/>
            </a:lvl9pPr>
          </a:lstStyle>
          <a:p>
            <a:pPr marL="198000" marR="0" lvl="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Klikk for å redigere tekststiler i malen</a:t>
            </a:r>
          </a:p>
          <a:p>
            <a:pPr marL="198000" marR="0" lvl="1"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Andre nivå</a:t>
            </a:r>
          </a:p>
          <a:p>
            <a:pPr marL="198000" marR="0" lvl="2"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Tredje nivå</a:t>
            </a:r>
          </a:p>
          <a:p>
            <a:pPr marL="198000" marR="0" lvl="3"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Fjerde nivå</a:t>
            </a:r>
          </a:p>
          <a:p>
            <a:pPr marL="198000" marR="0" lvl="4"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Femte nivå</a:t>
            </a:r>
            <a:endParaRPr kumimoji="0" lang="nb-NO" sz="2400" b="0" i="0" u="none" strike="noStrike" kern="1200" cap="none" spc="0" normalizeH="0" baseline="0" noProof="0" dirty="0">
              <a:ln>
                <a:noFill/>
              </a:ln>
              <a:solidFill>
                <a:prstClr val="black"/>
              </a:solidFill>
              <a:effectLst/>
              <a:uLnTx/>
              <a:uFillTx/>
              <a:latin typeface="+mn-lt"/>
            </a:endParaRPr>
          </a:p>
        </p:txBody>
      </p:sp>
      <p:sp>
        <p:nvSpPr>
          <p:cNvPr id="5" name="Plassholder for dato 4"/>
          <p:cNvSpPr>
            <a:spLocks noGrp="1"/>
          </p:cNvSpPr>
          <p:nvPr>
            <p:ph type="dt" sz="half" idx="10"/>
          </p:nvPr>
        </p:nvSpPr>
        <p:spPr/>
        <p:txBody>
          <a:bodyPr/>
          <a:lstStyle/>
          <a:p>
            <a:r>
              <a:rPr lang="nb-NO" smtClean="0"/>
              <a:t>Norges miljø- og biovitenskapelige universitet</a:t>
            </a:r>
            <a:endParaRPr lang="nb-NO"/>
          </a:p>
        </p:txBody>
      </p:sp>
      <p:sp>
        <p:nvSpPr>
          <p:cNvPr id="6" name="Plassholder for bunntekst 5"/>
          <p:cNvSpPr>
            <a:spLocks noGrp="1"/>
          </p:cNvSpPr>
          <p:nvPr>
            <p:ph type="ftr" sz="quarter" idx="11"/>
          </p:nvPr>
        </p:nvSpPr>
        <p:spPr/>
        <p:txBody>
          <a:bodyPr/>
          <a:lstStyle/>
          <a:p>
            <a:r>
              <a:rPr lang="nb-NO" smtClean="0"/>
              <a:t>Tittel på presentasjon</a:t>
            </a:r>
            <a:endParaRPr lang="nb-NO"/>
          </a:p>
        </p:txBody>
      </p:sp>
      <p:sp>
        <p:nvSpPr>
          <p:cNvPr id="7" name="Plassholder for lysbildenummer 6"/>
          <p:cNvSpPr>
            <a:spLocks noGrp="1"/>
          </p:cNvSpPr>
          <p:nvPr>
            <p:ph type="sldNum" sz="quarter" idx="12"/>
          </p:nvPr>
        </p:nvSpPr>
        <p:spPr/>
        <p:txBody>
          <a:bodyPr/>
          <a:lstStyle/>
          <a:p>
            <a:fld id="{76503D8D-F27D-49CA-A299-3589FD585F6D}" type="slidenum">
              <a:rPr lang="nb-NO" smtClean="0"/>
              <a:t>‹#›</a:t>
            </a:fld>
            <a:endParaRPr lang="nb-NO"/>
          </a:p>
        </p:txBody>
      </p:sp>
    </p:spTree>
    <p:extLst>
      <p:ext uri="{BB962C8B-B14F-4D97-AF65-F5344CB8AC3E}">
        <p14:creationId xmlns:p14="http://schemas.microsoft.com/office/powerpoint/2010/main" val="975512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dirty="0"/>
          </a:p>
        </p:txBody>
      </p:sp>
      <p:sp>
        <p:nvSpPr>
          <p:cNvPr id="3" name="Plassholder for tekst 2"/>
          <p:cNvSpPr>
            <a:spLocks noGrp="1"/>
          </p:cNvSpPr>
          <p:nvPr>
            <p:ph type="body" idx="1"/>
          </p:nvPr>
        </p:nvSpPr>
        <p:spPr>
          <a:xfrm>
            <a:off x="575862" y="1592719"/>
            <a:ext cx="3807674" cy="738664"/>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5" name="Plassholder for tekst 4"/>
          <p:cNvSpPr>
            <a:spLocks noGrp="1"/>
          </p:cNvSpPr>
          <p:nvPr>
            <p:ph type="body" sz="quarter" idx="3"/>
          </p:nvPr>
        </p:nvSpPr>
        <p:spPr>
          <a:xfrm>
            <a:off x="4763687" y="1592719"/>
            <a:ext cx="3807939" cy="738664"/>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7" name="Plassholder for dato 6"/>
          <p:cNvSpPr>
            <a:spLocks noGrp="1"/>
          </p:cNvSpPr>
          <p:nvPr>
            <p:ph type="dt" sz="half" idx="10"/>
          </p:nvPr>
        </p:nvSpPr>
        <p:spPr/>
        <p:txBody>
          <a:bodyPr/>
          <a:lstStyle/>
          <a:p>
            <a:r>
              <a:rPr lang="nb-NO" smtClean="0"/>
              <a:t>Norges miljø- og biovitenskapelige universitet</a:t>
            </a:r>
            <a:endParaRPr lang="nb-NO"/>
          </a:p>
        </p:txBody>
      </p:sp>
      <p:sp>
        <p:nvSpPr>
          <p:cNvPr id="8" name="Plassholder for bunntekst 7"/>
          <p:cNvSpPr>
            <a:spLocks noGrp="1"/>
          </p:cNvSpPr>
          <p:nvPr>
            <p:ph type="ftr" sz="quarter" idx="11"/>
          </p:nvPr>
        </p:nvSpPr>
        <p:spPr/>
        <p:txBody>
          <a:bodyPr/>
          <a:lstStyle/>
          <a:p>
            <a:r>
              <a:rPr lang="nb-NO" smtClean="0"/>
              <a:t>Tittel på presentasjon</a:t>
            </a:r>
            <a:endParaRPr lang="nb-NO"/>
          </a:p>
        </p:txBody>
      </p:sp>
      <p:sp>
        <p:nvSpPr>
          <p:cNvPr id="9" name="Plassholder for lysbildenummer 8"/>
          <p:cNvSpPr>
            <a:spLocks noGrp="1"/>
          </p:cNvSpPr>
          <p:nvPr>
            <p:ph type="sldNum" sz="quarter" idx="12"/>
          </p:nvPr>
        </p:nvSpPr>
        <p:spPr/>
        <p:txBody>
          <a:bodyPr/>
          <a:lstStyle/>
          <a:p>
            <a:fld id="{76503D8D-F27D-49CA-A299-3589FD585F6D}" type="slidenum">
              <a:rPr lang="nb-NO" smtClean="0"/>
              <a:t>‹#›</a:t>
            </a:fld>
            <a:endParaRPr lang="nb-NO"/>
          </a:p>
        </p:txBody>
      </p:sp>
      <p:sp>
        <p:nvSpPr>
          <p:cNvPr id="12" name="Plassholder for innhold 2"/>
          <p:cNvSpPr>
            <a:spLocks noGrp="1"/>
          </p:cNvSpPr>
          <p:nvPr>
            <p:ph sz="half" idx="13"/>
          </p:nvPr>
        </p:nvSpPr>
        <p:spPr>
          <a:xfrm>
            <a:off x="579353" y="2348880"/>
            <a:ext cx="3794294" cy="3456384"/>
          </a:xfrm>
        </p:spPr>
        <p:txBody>
          <a:bodyPr/>
          <a:lstStyle>
            <a:lvl1pPr marL="198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a:lvl1pPr>
            <a:lvl2pPr marL="666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a:lvl2pPr>
            <a:lvl3pPr marL="1134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vl3pPr>
            <a:lvl4pPr marL="16002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4pPr>
            <a:lvl5pPr marL="2052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5pPr>
            <a:lvl6pPr>
              <a:defRPr sz="1800"/>
            </a:lvl6pPr>
            <a:lvl7pPr>
              <a:defRPr sz="1800"/>
            </a:lvl7pPr>
            <a:lvl8pPr>
              <a:defRPr sz="1800"/>
            </a:lvl8pPr>
            <a:lvl9pPr>
              <a:defRPr sz="1800"/>
            </a:lvl9pPr>
          </a:lstStyle>
          <a:p>
            <a:pPr marL="198000" marR="0" lvl="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Klikk for å redigere tekststiler i malen</a:t>
            </a:r>
          </a:p>
          <a:p>
            <a:pPr marL="198000" marR="0" lvl="1"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Andre nivå</a:t>
            </a:r>
          </a:p>
          <a:p>
            <a:pPr marL="198000" marR="0" lvl="2"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Tredje nivå</a:t>
            </a:r>
          </a:p>
          <a:p>
            <a:pPr marL="198000" marR="0" lvl="3"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Fjerde nivå</a:t>
            </a:r>
          </a:p>
          <a:p>
            <a:pPr marL="198000" marR="0" lvl="4"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Femte nivå</a:t>
            </a:r>
            <a:endParaRPr kumimoji="0" lang="nb-NO" sz="2400" b="0" i="0" u="none" strike="noStrike" kern="1200" cap="none" spc="0" normalizeH="0" baseline="0" noProof="0" dirty="0">
              <a:ln>
                <a:noFill/>
              </a:ln>
              <a:solidFill>
                <a:prstClr val="black"/>
              </a:solidFill>
              <a:effectLst/>
              <a:uLnTx/>
              <a:uFillTx/>
              <a:latin typeface="+mn-lt"/>
            </a:endParaRPr>
          </a:p>
        </p:txBody>
      </p:sp>
      <p:sp>
        <p:nvSpPr>
          <p:cNvPr id="13" name="Plassholder for innhold 3"/>
          <p:cNvSpPr>
            <a:spLocks noGrp="1"/>
          </p:cNvSpPr>
          <p:nvPr>
            <p:ph sz="half" idx="2"/>
          </p:nvPr>
        </p:nvSpPr>
        <p:spPr>
          <a:xfrm>
            <a:off x="4770353" y="2348880"/>
            <a:ext cx="3794294" cy="3456384"/>
          </a:xfrm>
        </p:spPr>
        <p:txBody>
          <a:bodyPr/>
          <a:lstStyle>
            <a:lvl1pPr marL="198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a:lvl1pPr>
            <a:lvl2pPr marL="666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a:lvl2pPr>
            <a:lvl3pPr marL="1134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vl3pPr>
            <a:lvl4pPr marL="16002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4pPr>
            <a:lvl5pPr marL="2052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5pPr>
            <a:lvl6pPr>
              <a:defRPr sz="1800"/>
            </a:lvl6pPr>
            <a:lvl7pPr>
              <a:defRPr sz="1800"/>
            </a:lvl7pPr>
            <a:lvl8pPr>
              <a:defRPr sz="1800"/>
            </a:lvl8pPr>
            <a:lvl9pPr>
              <a:defRPr sz="1800"/>
            </a:lvl9pPr>
          </a:lstStyle>
          <a:p>
            <a:pPr marL="198000" marR="0" lvl="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Klikk for å redigere tekststiler i malen</a:t>
            </a:r>
          </a:p>
          <a:p>
            <a:pPr marL="198000" marR="0" lvl="1"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Andre nivå</a:t>
            </a:r>
          </a:p>
          <a:p>
            <a:pPr marL="198000" marR="0" lvl="2"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Tredje nivå</a:t>
            </a:r>
          </a:p>
          <a:p>
            <a:pPr marL="198000" marR="0" lvl="3"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Fjerde nivå</a:t>
            </a:r>
          </a:p>
          <a:p>
            <a:pPr marL="198000" marR="0" lvl="4"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smtClean="0">
                <a:ln>
                  <a:noFill/>
                </a:ln>
                <a:solidFill>
                  <a:prstClr val="black"/>
                </a:solidFill>
                <a:effectLst/>
                <a:uLnTx/>
                <a:uFillTx/>
                <a:latin typeface="+mn-lt"/>
              </a:rPr>
              <a:t>Femte nivå</a:t>
            </a:r>
            <a:endParaRPr kumimoji="0" lang="nb-NO" sz="2400" b="0" i="0" u="none" strike="noStrike" kern="1200" cap="none" spc="0" normalizeH="0" baseline="0" noProof="0" dirty="0">
              <a:ln>
                <a:noFill/>
              </a:ln>
              <a:solidFill>
                <a:prstClr val="black"/>
              </a:solidFill>
              <a:effectLst/>
              <a:uLnTx/>
              <a:uFillTx/>
              <a:latin typeface="+mn-lt"/>
            </a:endParaRPr>
          </a:p>
        </p:txBody>
      </p:sp>
    </p:spTree>
    <p:extLst>
      <p:ext uri="{BB962C8B-B14F-4D97-AF65-F5344CB8AC3E}">
        <p14:creationId xmlns:p14="http://schemas.microsoft.com/office/powerpoint/2010/main" val="3881828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r>
              <a:rPr lang="nb-NO" smtClean="0"/>
              <a:t>Norges miljø- og biovitenskapelige universitet</a:t>
            </a:r>
            <a:endParaRPr lang="nb-NO"/>
          </a:p>
        </p:txBody>
      </p:sp>
      <p:sp>
        <p:nvSpPr>
          <p:cNvPr id="4" name="Plassholder for bunntekst 3"/>
          <p:cNvSpPr>
            <a:spLocks noGrp="1"/>
          </p:cNvSpPr>
          <p:nvPr>
            <p:ph type="ftr" sz="quarter" idx="11"/>
          </p:nvPr>
        </p:nvSpPr>
        <p:spPr/>
        <p:txBody>
          <a:bodyPr/>
          <a:lstStyle/>
          <a:p>
            <a:r>
              <a:rPr lang="nb-NO" smtClean="0"/>
              <a:t>Tittel på presentasjon</a:t>
            </a:r>
            <a:endParaRPr lang="nb-NO"/>
          </a:p>
        </p:txBody>
      </p:sp>
      <p:sp>
        <p:nvSpPr>
          <p:cNvPr id="5" name="Plassholder for lysbildenummer 4"/>
          <p:cNvSpPr>
            <a:spLocks noGrp="1"/>
          </p:cNvSpPr>
          <p:nvPr>
            <p:ph type="sldNum" sz="quarter" idx="12"/>
          </p:nvPr>
        </p:nvSpPr>
        <p:spPr/>
        <p:txBody>
          <a:bodyPr/>
          <a:lstStyle/>
          <a:p>
            <a:fld id="{76503D8D-F27D-49CA-A299-3589FD585F6D}" type="slidenum">
              <a:rPr lang="nb-NO" smtClean="0"/>
              <a:t>‹#›</a:t>
            </a:fld>
            <a:endParaRPr lang="nb-NO"/>
          </a:p>
        </p:txBody>
      </p:sp>
    </p:spTree>
    <p:extLst>
      <p:ext uri="{BB962C8B-B14F-4D97-AF65-F5344CB8AC3E}">
        <p14:creationId xmlns:p14="http://schemas.microsoft.com/office/powerpoint/2010/main" val="632205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nb-NO" smtClean="0"/>
              <a:t>Norges miljø- og biovitenskapelige universitet</a:t>
            </a:r>
            <a:endParaRPr lang="nb-NO"/>
          </a:p>
        </p:txBody>
      </p:sp>
      <p:sp>
        <p:nvSpPr>
          <p:cNvPr id="3" name="Plassholder for bunntekst 2"/>
          <p:cNvSpPr>
            <a:spLocks noGrp="1"/>
          </p:cNvSpPr>
          <p:nvPr>
            <p:ph type="ftr" sz="quarter" idx="11"/>
          </p:nvPr>
        </p:nvSpPr>
        <p:spPr/>
        <p:txBody>
          <a:bodyPr/>
          <a:lstStyle/>
          <a:p>
            <a:r>
              <a:rPr lang="nb-NO" smtClean="0"/>
              <a:t>Tittel på presentasjon</a:t>
            </a:r>
            <a:endParaRPr lang="nb-NO"/>
          </a:p>
        </p:txBody>
      </p:sp>
      <p:sp>
        <p:nvSpPr>
          <p:cNvPr id="4" name="Plassholder for lysbildenummer 3"/>
          <p:cNvSpPr>
            <a:spLocks noGrp="1"/>
          </p:cNvSpPr>
          <p:nvPr>
            <p:ph type="sldNum" sz="quarter" idx="12"/>
          </p:nvPr>
        </p:nvSpPr>
        <p:spPr/>
        <p:txBody>
          <a:bodyPr/>
          <a:lstStyle/>
          <a:p>
            <a:fld id="{76503D8D-F27D-49CA-A299-3589FD585F6D}" type="slidenum">
              <a:rPr lang="nb-NO" smtClean="0"/>
              <a:t>‹#›</a:t>
            </a:fld>
            <a:endParaRPr lang="nb-NO"/>
          </a:p>
        </p:txBody>
      </p:sp>
    </p:spTree>
    <p:extLst>
      <p:ext uri="{BB962C8B-B14F-4D97-AF65-F5344CB8AC3E}">
        <p14:creationId xmlns:p14="http://schemas.microsoft.com/office/powerpoint/2010/main" val="707763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Logo animasjon">
    <p:bg>
      <p:bgPr>
        <a:solidFill>
          <a:srgbClr val="009D7F"/>
        </a:solidFill>
        <a:effectLst/>
      </p:bgPr>
    </p:bg>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8598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1">
    <p:bg>
      <p:bgPr>
        <a:solidFill>
          <a:schemeClr val="accent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lvl1pPr>
              <a:defRPr>
                <a:solidFill>
                  <a:schemeClr val="bg1"/>
                </a:solidFill>
              </a:defRPr>
            </a:lvl1pPr>
          </a:lstStyle>
          <a:p>
            <a:r>
              <a:rPr lang="nb-NO" smtClean="0"/>
              <a:t>Norges miljø- og biovitenskapelige universitet</a:t>
            </a:r>
            <a:endParaRPr lang="nb-NO"/>
          </a:p>
        </p:txBody>
      </p:sp>
      <p:sp>
        <p:nvSpPr>
          <p:cNvPr id="5" name="Plassholder for bunntekst 4"/>
          <p:cNvSpPr>
            <a:spLocks noGrp="1"/>
          </p:cNvSpPr>
          <p:nvPr>
            <p:ph type="ftr" sz="quarter" idx="11"/>
          </p:nvPr>
        </p:nvSpPr>
        <p:spPr/>
        <p:txBody>
          <a:bodyPr/>
          <a:lstStyle>
            <a:lvl1pPr>
              <a:defRPr>
                <a:solidFill>
                  <a:schemeClr val="bg1"/>
                </a:solidFill>
              </a:defRPr>
            </a:lvl1pPr>
          </a:lstStyle>
          <a:p>
            <a:r>
              <a:rPr lang="nb-NO" smtClean="0"/>
              <a:t>Tittel på presentasjon</a:t>
            </a:r>
            <a:endParaRPr lang="nb-NO" dirty="0"/>
          </a:p>
        </p:txBody>
      </p:sp>
      <p:sp>
        <p:nvSpPr>
          <p:cNvPr id="6" name="Plassholder for lysbildenummer 5"/>
          <p:cNvSpPr>
            <a:spLocks noGrp="1"/>
          </p:cNvSpPr>
          <p:nvPr>
            <p:ph type="sldNum" sz="quarter" idx="12"/>
          </p:nvPr>
        </p:nvSpPr>
        <p:spPr/>
        <p:txBody>
          <a:bodyPr/>
          <a:lstStyle>
            <a:lvl1pPr>
              <a:defRPr>
                <a:solidFill>
                  <a:schemeClr val="bg1"/>
                </a:solidFill>
              </a:defRPr>
            </a:lvl1pPr>
          </a:lstStyle>
          <a:p>
            <a:fld id="{76503D8D-F27D-49CA-A299-3589FD585F6D}" type="slidenum">
              <a:rPr lang="nb-NO" smtClean="0"/>
              <a:pPr/>
              <a:t>‹#›</a:t>
            </a:fld>
            <a:endParaRPr lang="nb-NO"/>
          </a:p>
        </p:txBody>
      </p:sp>
      <p:cxnSp>
        <p:nvCxnSpPr>
          <p:cNvPr id="7" name="Rett linje 6"/>
          <p:cNvCxnSpPr/>
          <p:nvPr userDrawn="1"/>
        </p:nvCxnSpPr>
        <p:spPr>
          <a:xfrm>
            <a:off x="576000" y="6282000"/>
            <a:ext cx="8002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tel 1"/>
          <p:cNvSpPr>
            <a:spLocks noGrp="1"/>
          </p:cNvSpPr>
          <p:nvPr>
            <p:ph type="ctrTitle"/>
          </p:nvPr>
        </p:nvSpPr>
        <p:spPr>
          <a:xfrm>
            <a:off x="576000" y="2617200"/>
            <a:ext cx="7992000" cy="738664"/>
          </a:xfrm>
        </p:spPr>
        <p:txBody>
          <a:bodyPr anchor="b"/>
          <a:lstStyle>
            <a:lvl1pPr>
              <a:defRPr sz="4800">
                <a:solidFill>
                  <a:schemeClr val="bg1"/>
                </a:solidFill>
              </a:defRPr>
            </a:lvl1pPr>
          </a:lstStyle>
          <a:p>
            <a:r>
              <a:rPr lang="nb-NO" smtClean="0"/>
              <a:t>Klikk for å redigere tittelstil</a:t>
            </a:r>
            <a:endParaRPr lang="nb-NO" dirty="0"/>
          </a:p>
        </p:txBody>
      </p:sp>
      <p:sp>
        <p:nvSpPr>
          <p:cNvPr id="12" name="Undertittel 2"/>
          <p:cNvSpPr>
            <a:spLocks noGrp="1"/>
          </p:cNvSpPr>
          <p:nvPr>
            <p:ph type="subTitle" idx="1"/>
          </p:nvPr>
        </p:nvSpPr>
        <p:spPr>
          <a:xfrm>
            <a:off x="576000" y="3502800"/>
            <a:ext cx="7992000" cy="369332"/>
          </a:xfrm>
        </p:spPr>
        <p:txBody>
          <a:bodyPr>
            <a:no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dirty="0"/>
          </a:p>
        </p:txBody>
      </p:sp>
      <p:sp>
        <p:nvSpPr>
          <p:cNvPr id="14" name="Plassholder for tekst 12"/>
          <p:cNvSpPr>
            <a:spLocks noGrp="1"/>
          </p:cNvSpPr>
          <p:nvPr>
            <p:ph type="body" sz="quarter" idx="13" hasCustomPrompt="1"/>
          </p:nvPr>
        </p:nvSpPr>
        <p:spPr>
          <a:xfrm>
            <a:off x="576000" y="3956400"/>
            <a:ext cx="7992000" cy="336550"/>
          </a:xfrm>
        </p:spPr>
        <p:txBody>
          <a:bodyPr>
            <a:noAutofit/>
          </a:bodyPr>
          <a:lstStyle>
            <a:lvl1pPr marL="0" indent="0">
              <a:buNone/>
              <a:defRPr>
                <a:solidFill>
                  <a:schemeClr val="bg1"/>
                </a:solidFill>
              </a:defRPr>
            </a:lvl1pPr>
          </a:lstStyle>
          <a:p>
            <a:pPr lvl="0"/>
            <a:r>
              <a:rPr lang="nb-NO" dirty="0" smtClean="0"/>
              <a:t>Dato</a:t>
            </a:r>
            <a:endParaRPr lang="nb-NO" dirty="0"/>
          </a:p>
        </p:txBody>
      </p:sp>
      <p:pic>
        <p:nvPicPr>
          <p:cNvPr id="10" name="Picture 2" descr="Z:\NMBU\NMBU_symbol_1000prosent_av_18mm_RGB_hvi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70518" y="390436"/>
            <a:ext cx="676588"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646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2">
    <p:bg>
      <p:bgPr>
        <a:solidFill>
          <a:schemeClr val="accent3"/>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576000" y="2617200"/>
            <a:ext cx="7992000" cy="738664"/>
          </a:xfrm>
        </p:spPr>
        <p:txBody>
          <a:bodyPr anchor="b"/>
          <a:lstStyle>
            <a:lvl1pPr>
              <a:defRPr sz="4800">
                <a:solidFill>
                  <a:schemeClr val="bg1"/>
                </a:solidFill>
              </a:defRPr>
            </a:lvl1pPr>
          </a:lstStyle>
          <a:p>
            <a:r>
              <a:rPr lang="nb-NO" smtClean="0"/>
              <a:t>Klikk for å redigere tittelstil</a:t>
            </a:r>
            <a:endParaRPr lang="nb-NO" dirty="0"/>
          </a:p>
        </p:txBody>
      </p:sp>
      <p:sp>
        <p:nvSpPr>
          <p:cNvPr id="3" name="Undertittel 2"/>
          <p:cNvSpPr>
            <a:spLocks noGrp="1"/>
          </p:cNvSpPr>
          <p:nvPr>
            <p:ph type="subTitle" idx="1"/>
          </p:nvPr>
        </p:nvSpPr>
        <p:spPr>
          <a:xfrm>
            <a:off x="576000" y="3502800"/>
            <a:ext cx="7992000" cy="369332"/>
          </a:xfrm>
        </p:spPr>
        <p:txBody>
          <a:bodyPr>
            <a:no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dirty="0"/>
          </a:p>
        </p:txBody>
      </p:sp>
      <p:sp>
        <p:nvSpPr>
          <p:cNvPr id="4" name="Plassholder for dato 3"/>
          <p:cNvSpPr>
            <a:spLocks noGrp="1"/>
          </p:cNvSpPr>
          <p:nvPr>
            <p:ph type="dt" sz="half" idx="10"/>
          </p:nvPr>
        </p:nvSpPr>
        <p:spPr/>
        <p:txBody>
          <a:bodyPr/>
          <a:lstStyle>
            <a:lvl1pPr>
              <a:defRPr>
                <a:solidFill>
                  <a:schemeClr val="bg1"/>
                </a:solidFill>
              </a:defRPr>
            </a:lvl1pPr>
          </a:lstStyle>
          <a:p>
            <a:r>
              <a:rPr lang="nb-NO" smtClean="0"/>
              <a:t>Norges miljø- og biovitenskapelige universitet</a:t>
            </a:r>
            <a:endParaRPr lang="nb-NO"/>
          </a:p>
        </p:txBody>
      </p:sp>
      <p:sp>
        <p:nvSpPr>
          <p:cNvPr id="5" name="Plassholder for bunntekst 4"/>
          <p:cNvSpPr>
            <a:spLocks noGrp="1"/>
          </p:cNvSpPr>
          <p:nvPr>
            <p:ph type="ftr" sz="quarter" idx="11"/>
          </p:nvPr>
        </p:nvSpPr>
        <p:spPr/>
        <p:txBody>
          <a:bodyPr/>
          <a:lstStyle>
            <a:lvl1pPr>
              <a:defRPr>
                <a:solidFill>
                  <a:schemeClr val="bg1"/>
                </a:solidFill>
              </a:defRPr>
            </a:lvl1pPr>
          </a:lstStyle>
          <a:p>
            <a:r>
              <a:rPr lang="nb-NO" smtClean="0"/>
              <a:t>Tittel på presentasjon</a:t>
            </a:r>
            <a:endParaRPr lang="nb-NO" dirty="0"/>
          </a:p>
        </p:txBody>
      </p:sp>
      <p:sp>
        <p:nvSpPr>
          <p:cNvPr id="6" name="Plassholder for lysbildenummer 5"/>
          <p:cNvSpPr>
            <a:spLocks noGrp="1"/>
          </p:cNvSpPr>
          <p:nvPr>
            <p:ph type="sldNum" sz="quarter" idx="12"/>
          </p:nvPr>
        </p:nvSpPr>
        <p:spPr/>
        <p:txBody>
          <a:bodyPr/>
          <a:lstStyle>
            <a:lvl1pPr>
              <a:defRPr>
                <a:solidFill>
                  <a:schemeClr val="bg1"/>
                </a:solidFill>
              </a:defRPr>
            </a:lvl1pPr>
          </a:lstStyle>
          <a:p>
            <a:fld id="{76503D8D-F27D-49CA-A299-3589FD585F6D}" type="slidenum">
              <a:rPr lang="nb-NO" smtClean="0"/>
              <a:pPr/>
              <a:t>‹#›</a:t>
            </a:fld>
            <a:endParaRPr lang="nb-NO"/>
          </a:p>
        </p:txBody>
      </p:sp>
      <p:cxnSp>
        <p:nvCxnSpPr>
          <p:cNvPr id="7" name="Rett linje 6"/>
          <p:cNvCxnSpPr/>
          <p:nvPr userDrawn="1"/>
        </p:nvCxnSpPr>
        <p:spPr>
          <a:xfrm>
            <a:off x="576000" y="6282000"/>
            <a:ext cx="8002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lassholder for tekst 12"/>
          <p:cNvSpPr>
            <a:spLocks noGrp="1"/>
          </p:cNvSpPr>
          <p:nvPr>
            <p:ph type="body" sz="quarter" idx="13" hasCustomPrompt="1"/>
          </p:nvPr>
        </p:nvSpPr>
        <p:spPr>
          <a:xfrm>
            <a:off x="576000" y="3956400"/>
            <a:ext cx="7992000" cy="336550"/>
          </a:xfrm>
        </p:spPr>
        <p:txBody>
          <a:bodyPr>
            <a:noAutofit/>
          </a:bodyPr>
          <a:lstStyle>
            <a:lvl1pPr marL="0" indent="0">
              <a:buNone/>
              <a:defRPr>
                <a:solidFill>
                  <a:schemeClr val="bg1"/>
                </a:solidFill>
              </a:defRPr>
            </a:lvl1pPr>
          </a:lstStyle>
          <a:p>
            <a:pPr lvl="0"/>
            <a:r>
              <a:rPr lang="nb-NO" dirty="0" smtClean="0"/>
              <a:t>Dato</a:t>
            </a:r>
            <a:endParaRPr lang="nb-NO" dirty="0"/>
          </a:p>
        </p:txBody>
      </p:sp>
      <p:pic>
        <p:nvPicPr>
          <p:cNvPr id="10" name="Picture 2" descr="Z:\NMBU\NMBU_symbol_1000prosent_av_18mm_RGB_hvi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70518" y="390436"/>
            <a:ext cx="676588"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43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dato 3"/>
          <p:cNvSpPr>
            <a:spLocks noGrp="1"/>
          </p:cNvSpPr>
          <p:nvPr>
            <p:ph type="dt" sz="half" idx="10"/>
          </p:nvPr>
        </p:nvSpPr>
        <p:spPr/>
        <p:txBody>
          <a:bodyPr/>
          <a:lstStyle/>
          <a:p>
            <a:r>
              <a:rPr lang="nb-NO" dirty="0" smtClean="0"/>
              <a:t>Norges miljø- og </a:t>
            </a:r>
            <a:r>
              <a:rPr lang="nb-NO" dirty="0" err="1" smtClean="0"/>
              <a:t>biovitenskapelige</a:t>
            </a:r>
            <a:r>
              <a:rPr lang="nb-NO" dirty="0" smtClean="0"/>
              <a:t> universitet</a:t>
            </a:r>
            <a:endParaRPr lang="nb-NO" dirty="0"/>
          </a:p>
        </p:txBody>
      </p:sp>
      <p:sp>
        <p:nvSpPr>
          <p:cNvPr id="5" name="Plassholder for bunntekst 4"/>
          <p:cNvSpPr>
            <a:spLocks noGrp="1"/>
          </p:cNvSpPr>
          <p:nvPr>
            <p:ph type="ftr" sz="quarter" idx="11"/>
          </p:nvPr>
        </p:nvSpPr>
        <p:spPr/>
        <p:txBody>
          <a:bodyPr/>
          <a:lstStyle/>
          <a:p>
            <a:r>
              <a:rPr lang="nb-NO" smtClean="0"/>
              <a:t>Tittel på presentasjon</a:t>
            </a:r>
            <a:endParaRPr lang="nb-NO"/>
          </a:p>
        </p:txBody>
      </p:sp>
      <p:sp>
        <p:nvSpPr>
          <p:cNvPr id="6" name="Plassholder for lysbildenummer 5"/>
          <p:cNvSpPr>
            <a:spLocks noGrp="1"/>
          </p:cNvSpPr>
          <p:nvPr>
            <p:ph type="sldNum" sz="quarter" idx="12"/>
          </p:nvPr>
        </p:nvSpPr>
        <p:spPr/>
        <p:txBody>
          <a:bodyPr/>
          <a:lstStyle/>
          <a:p>
            <a:fld id="{76503D8D-F27D-49CA-A299-3589FD585F6D}" type="slidenum">
              <a:rPr lang="nb-NO" smtClean="0"/>
              <a:t>‹#›</a:t>
            </a:fld>
            <a:endParaRPr lang="nb-NO"/>
          </a:p>
        </p:txBody>
      </p:sp>
    </p:spTree>
    <p:extLst>
      <p:ext uri="{BB962C8B-B14F-4D97-AF65-F5344CB8AC3E}">
        <p14:creationId xmlns:p14="http://schemas.microsoft.com/office/powerpoint/2010/main" val="3986075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innhold og bilde til venstr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a:xfrm>
            <a:off x="4716000" y="1825831"/>
            <a:ext cx="3852000" cy="397943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dato 3"/>
          <p:cNvSpPr>
            <a:spLocks noGrp="1"/>
          </p:cNvSpPr>
          <p:nvPr>
            <p:ph type="dt" sz="half" idx="10"/>
          </p:nvPr>
        </p:nvSpPr>
        <p:spPr/>
        <p:txBody>
          <a:bodyPr/>
          <a:lstStyle/>
          <a:p>
            <a:r>
              <a:rPr lang="nb-NO" smtClean="0"/>
              <a:t>Norges miljø- og biovitenskapelige universitet</a:t>
            </a:r>
            <a:endParaRPr lang="nb-NO"/>
          </a:p>
        </p:txBody>
      </p:sp>
      <p:sp>
        <p:nvSpPr>
          <p:cNvPr id="5" name="Plassholder for bunntekst 4"/>
          <p:cNvSpPr>
            <a:spLocks noGrp="1"/>
          </p:cNvSpPr>
          <p:nvPr>
            <p:ph type="ftr" sz="quarter" idx="11"/>
          </p:nvPr>
        </p:nvSpPr>
        <p:spPr/>
        <p:txBody>
          <a:bodyPr/>
          <a:lstStyle/>
          <a:p>
            <a:r>
              <a:rPr lang="nb-NO" smtClean="0"/>
              <a:t>Tittel på presentasjon</a:t>
            </a:r>
            <a:endParaRPr lang="nb-NO"/>
          </a:p>
        </p:txBody>
      </p:sp>
      <p:sp>
        <p:nvSpPr>
          <p:cNvPr id="6" name="Plassholder for lysbildenummer 5"/>
          <p:cNvSpPr>
            <a:spLocks noGrp="1"/>
          </p:cNvSpPr>
          <p:nvPr>
            <p:ph type="sldNum" sz="quarter" idx="12"/>
          </p:nvPr>
        </p:nvSpPr>
        <p:spPr/>
        <p:txBody>
          <a:bodyPr/>
          <a:lstStyle/>
          <a:p>
            <a:fld id="{76503D8D-F27D-49CA-A299-3589FD585F6D}" type="slidenum">
              <a:rPr lang="nb-NO" smtClean="0"/>
              <a:t>‹#›</a:t>
            </a:fld>
            <a:endParaRPr lang="nb-NO"/>
          </a:p>
        </p:txBody>
      </p:sp>
      <p:sp>
        <p:nvSpPr>
          <p:cNvPr id="10" name="Plassholder for bilde 9"/>
          <p:cNvSpPr>
            <a:spLocks noGrp="1"/>
          </p:cNvSpPr>
          <p:nvPr>
            <p:ph type="pic" sz="quarter" idx="13"/>
          </p:nvPr>
        </p:nvSpPr>
        <p:spPr>
          <a:xfrm>
            <a:off x="575999" y="1922400"/>
            <a:ext cx="3870000" cy="4129200"/>
          </a:xfrm>
          <a:noFill/>
        </p:spPr>
        <p:txBody>
          <a:bodyPr tIns="2160000"/>
          <a:lstStyle>
            <a:lvl1pPr marL="0" indent="0" algn="ctr">
              <a:buNone/>
              <a:defRPr sz="1400">
                <a:solidFill>
                  <a:schemeClr val="tx1"/>
                </a:solidFill>
              </a:defRPr>
            </a:lvl1pPr>
          </a:lstStyle>
          <a:p>
            <a:r>
              <a:rPr lang="nb-NO" smtClean="0"/>
              <a:t>Klikk ikonet for å legge til et bilde</a:t>
            </a:r>
            <a:endParaRPr lang="nb-NO" dirty="0"/>
          </a:p>
        </p:txBody>
      </p:sp>
    </p:spTree>
    <p:extLst>
      <p:ext uri="{BB962C8B-B14F-4D97-AF65-F5344CB8AC3E}">
        <p14:creationId xmlns:p14="http://schemas.microsoft.com/office/powerpoint/2010/main" val="72565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innhold og bilde til høyr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a:xfrm>
            <a:off x="576000" y="1825831"/>
            <a:ext cx="3852000" cy="397943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dato 3"/>
          <p:cNvSpPr>
            <a:spLocks noGrp="1"/>
          </p:cNvSpPr>
          <p:nvPr>
            <p:ph type="dt" sz="half" idx="10"/>
          </p:nvPr>
        </p:nvSpPr>
        <p:spPr/>
        <p:txBody>
          <a:bodyPr/>
          <a:lstStyle/>
          <a:p>
            <a:r>
              <a:rPr lang="nb-NO" smtClean="0"/>
              <a:t>Norges miljø- og biovitenskapelige universitet</a:t>
            </a:r>
            <a:endParaRPr lang="nb-NO"/>
          </a:p>
        </p:txBody>
      </p:sp>
      <p:sp>
        <p:nvSpPr>
          <p:cNvPr id="5" name="Plassholder for bunntekst 4"/>
          <p:cNvSpPr>
            <a:spLocks noGrp="1"/>
          </p:cNvSpPr>
          <p:nvPr>
            <p:ph type="ftr" sz="quarter" idx="11"/>
          </p:nvPr>
        </p:nvSpPr>
        <p:spPr/>
        <p:txBody>
          <a:bodyPr/>
          <a:lstStyle/>
          <a:p>
            <a:r>
              <a:rPr lang="nb-NO" smtClean="0"/>
              <a:t>Tittel på presentasjon</a:t>
            </a:r>
            <a:endParaRPr lang="nb-NO"/>
          </a:p>
        </p:txBody>
      </p:sp>
      <p:sp>
        <p:nvSpPr>
          <p:cNvPr id="6" name="Plassholder for lysbildenummer 5"/>
          <p:cNvSpPr>
            <a:spLocks noGrp="1"/>
          </p:cNvSpPr>
          <p:nvPr>
            <p:ph type="sldNum" sz="quarter" idx="12"/>
          </p:nvPr>
        </p:nvSpPr>
        <p:spPr/>
        <p:txBody>
          <a:bodyPr/>
          <a:lstStyle/>
          <a:p>
            <a:fld id="{76503D8D-F27D-49CA-A299-3589FD585F6D}" type="slidenum">
              <a:rPr lang="nb-NO" smtClean="0"/>
              <a:t>‹#›</a:t>
            </a:fld>
            <a:endParaRPr lang="nb-NO"/>
          </a:p>
        </p:txBody>
      </p:sp>
      <p:sp>
        <p:nvSpPr>
          <p:cNvPr id="10" name="Plassholder for bilde 9"/>
          <p:cNvSpPr>
            <a:spLocks noGrp="1"/>
          </p:cNvSpPr>
          <p:nvPr>
            <p:ph type="pic" sz="quarter" idx="13"/>
          </p:nvPr>
        </p:nvSpPr>
        <p:spPr>
          <a:xfrm>
            <a:off x="4716016" y="1922400"/>
            <a:ext cx="3870000" cy="4129200"/>
          </a:xfrm>
          <a:noFill/>
        </p:spPr>
        <p:txBody>
          <a:bodyPr tIns="2160000" bIns="0"/>
          <a:lstStyle>
            <a:lvl1pPr marL="0" indent="0" algn="ctr">
              <a:buNone/>
              <a:defRPr sz="1400">
                <a:solidFill>
                  <a:schemeClr val="tx1"/>
                </a:solidFill>
              </a:defRPr>
            </a:lvl1pPr>
          </a:lstStyle>
          <a:p>
            <a:r>
              <a:rPr lang="nb-NO" smtClean="0"/>
              <a:t>Klikk ikonet for å legge til et bilde</a:t>
            </a:r>
            <a:endParaRPr lang="nb-NO" dirty="0"/>
          </a:p>
        </p:txBody>
      </p:sp>
    </p:spTree>
    <p:extLst>
      <p:ext uri="{BB962C8B-B14F-4D97-AF65-F5344CB8AC3E}">
        <p14:creationId xmlns:p14="http://schemas.microsoft.com/office/powerpoint/2010/main" val="186135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vileslide med farge og bilde">
    <p:bg>
      <p:bgPr>
        <a:solidFill>
          <a:srgbClr val="009D7F"/>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096512"/>
            <a:ext cx="9144000" cy="2761488"/>
          </a:xfrm>
          <a:prstGeom prst="rect">
            <a:avLst/>
          </a:prstGeom>
        </p:spPr>
      </p:pic>
      <p:sp>
        <p:nvSpPr>
          <p:cNvPr id="6" name="Tittel 1"/>
          <p:cNvSpPr>
            <a:spLocks noGrp="1"/>
          </p:cNvSpPr>
          <p:nvPr>
            <p:ph type="ctrTitle"/>
          </p:nvPr>
        </p:nvSpPr>
        <p:spPr>
          <a:xfrm>
            <a:off x="576000" y="2617200"/>
            <a:ext cx="7992000" cy="738664"/>
          </a:xfrm>
        </p:spPr>
        <p:txBody>
          <a:bodyPr anchor="b"/>
          <a:lstStyle>
            <a:lvl1pPr>
              <a:defRPr sz="4800">
                <a:solidFill>
                  <a:schemeClr val="bg1"/>
                </a:solidFill>
              </a:defRPr>
            </a:lvl1pPr>
          </a:lstStyle>
          <a:p>
            <a:r>
              <a:rPr lang="nb-NO" smtClean="0"/>
              <a:t>Klikk for å redigere tittelstil</a:t>
            </a:r>
            <a:endParaRPr lang="nb-NO" dirty="0"/>
          </a:p>
        </p:txBody>
      </p:sp>
      <p:sp>
        <p:nvSpPr>
          <p:cNvPr id="7" name="Undertittel 2"/>
          <p:cNvSpPr>
            <a:spLocks noGrp="1"/>
          </p:cNvSpPr>
          <p:nvPr>
            <p:ph type="subTitle" idx="1"/>
          </p:nvPr>
        </p:nvSpPr>
        <p:spPr>
          <a:xfrm>
            <a:off x="576000" y="3502800"/>
            <a:ext cx="7992000" cy="246221"/>
          </a:xfrm>
        </p:spPr>
        <p:txBody>
          <a:bodyPr>
            <a:no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dirty="0"/>
          </a:p>
        </p:txBody>
      </p:sp>
      <p:pic>
        <p:nvPicPr>
          <p:cNvPr id="10" name="Picture 2" descr="Z:\NMBU\NMBU_symbol_1000prosent_av_18mm_RGB_hvi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70518" y="390436"/>
            <a:ext cx="676588"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682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vileslide med tekst og bilde">
    <p:bg>
      <p:bgPr>
        <a:solidFill>
          <a:schemeClr val="accent1"/>
        </a:solidFill>
        <a:effectLst/>
      </p:bgPr>
    </p:bg>
    <p:spTree>
      <p:nvGrpSpPr>
        <p:cNvPr id="1" name=""/>
        <p:cNvGrpSpPr/>
        <p:nvPr/>
      </p:nvGrpSpPr>
      <p:grpSpPr>
        <a:xfrm>
          <a:off x="0" y="0"/>
          <a:ext cx="0" cy="0"/>
          <a:chOff x="0" y="0"/>
          <a:chExt cx="0" cy="0"/>
        </a:xfrm>
      </p:grpSpPr>
      <p:sp>
        <p:nvSpPr>
          <p:cNvPr id="12" name="Plassholder for bilde 11"/>
          <p:cNvSpPr>
            <a:spLocks noGrp="1"/>
          </p:cNvSpPr>
          <p:nvPr>
            <p:ph type="pic" sz="quarter" idx="12"/>
          </p:nvPr>
        </p:nvSpPr>
        <p:spPr>
          <a:xfrm>
            <a:off x="0" y="0"/>
            <a:ext cx="9144000" cy="6858000"/>
          </a:xfrm>
          <a:solidFill>
            <a:schemeClr val="bg1">
              <a:lumMod val="75000"/>
            </a:schemeClr>
          </a:solidFill>
        </p:spPr>
        <p:txBody>
          <a:bodyPr tIns="3600000"/>
          <a:lstStyle>
            <a:lvl1pPr marL="0" indent="0" algn="ctr">
              <a:buNone/>
              <a:defRPr sz="1400">
                <a:solidFill>
                  <a:schemeClr val="bg1"/>
                </a:solidFill>
              </a:defRPr>
            </a:lvl1pPr>
          </a:lstStyle>
          <a:p>
            <a:r>
              <a:rPr lang="nb-NO" smtClean="0"/>
              <a:t>Klikk ikonet for å legge til et bilde</a:t>
            </a:r>
            <a:endParaRPr lang="nb-NO" dirty="0"/>
          </a:p>
        </p:txBody>
      </p:sp>
      <p:sp>
        <p:nvSpPr>
          <p:cNvPr id="7" name="Plassholder for tekst 6"/>
          <p:cNvSpPr>
            <a:spLocks noGrp="1"/>
          </p:cNvSpPr>
          <p:nvPr>
            <p:ph type="body" sz="quarter" idx="10" hasCustomPrompt="1"/>
          </p:nvPr>
        </p:nvSpPr>
        <p:spPr>
          <a:xfrm>
            <a:off x="7970400" y="392400"/>
            <a:ext cx="676800" cy="540000"/>
          </a:xfrm>
          <a:blipFill>
            <a:blip r:embed="rId2"/>
            <a:stretch>
              <a:fillRect/>
            </a:stretch>
          </a:blipFill>
        </p:spPr>
        <p:txBody>
          <a:bodyPr/>
          <a:lstStyle>
            <a:lvl1pPr marL="0" indent="0">
              <a:buNone/>
              <a:defRPr sz="100">
                <a:solidFill>
                  <a:schemeClr val="bg1"/>
                </a:solidFill>
              </a:defRPr>
            </a:lvl1pPr>
          </a:lstStyle>
          <a:p>
            <a:pPr lvl="0"/>
            <a:r>
              <a:rPr lang="nb-NO" dirty="0" smtClean="0"/>
              <a:t>.</a:t>
            </a:r>
            <a:endParaRPr lang="nb-NO" dirty="0"/>
          </a:p>
        </p:txBody>
      </p:sp>
      <p:sp>
        <p:nvSpPr>
          <p:cNvPr id="10" name="Plassholder for tekst 6"/>
          <p:cNvSpPr>
            <a:spLocks noGrp="1"/>
          </p:cNvSpPr>
          <p:nvPr>
            <p:ph type="body" sz="quarter" idx="11" hasCustomPrompt="1"/>
          </p:nvPr>
        </p:nvSpPr>
        <p:spPr>
          <a:xfrm>
            <a:off x="0" y="4096800"/>
            <a:ext cx="9144000" cy="2761200"/>
          </a:xfrm>
          <a:blipFill>
            <a:blip r:embed="rId3"/>
            <a:stretch>
              <a:fillRect/>
            </a:stretch>
          </a:blipFill>
        </p:spPr>
        <p:txBody>
          <a:bodyPr/>
          <a:lstStyle>
            <a:lvl1pPr marL="0" indent="0">
              <a:buNone/>
              <a:defRPr sz="100">
                <a:solidFill>
                  <a:schemeClr val="bg1"/>
                </a:solidFill>
              </a:defRPr>
            </a:lvl1pPr>
          </a:lstStyle>
          <a:p>
            <a:pPr lvl="0"/>
            <a:r>
              <a:rPr lang="nb-NO" dirty="0" smtClean="0"/>
              <a:t>.</a:t>
            </a:r>
            <a:endParaRPr lang="nb-NO" dirty="0"/>
          </a:p>
        </p:txBody>
      </p:sp>
      <p:sp>
        <p:nvSpPr>
          <p:cNvPr id="8" name="Tittel 1"/>
          <p:cNvSpPr>
            <a:spLocks noGrp="1"/>
          </p:cNvSpPr>
          <p:nvPr>
            <p:ph type="ctrTitle"/>
          </p:nvPr>
        </p:nvSpPr>
        <p:spPr>
          <a:xfrm>
            <a:off x="576000" y="2617200"/>
            <a:ext cx="7992000" cy="738664"/>
          </a:xfrm>
        </p:spPr>
        <p:txBody>
          <a:bodyPr anchor="b"/>
          <a:lstStyle>
            <a:lvl1pPr>
              <a:defRPr sz="4800">
                <a:solidFill>
                  <a:schemeClr val="bg1"/>
                </a:solidFill>
              </a:defRPr>
            </a:lvl1pPr>
          </a:lstStyle>
          <a:p>
            <a:r>
              <a:rPr lang="nb-NO" smtClean="0"/>
              <a:t>Klikk for å redigere tittelstil</a:t>
            </a:r>
            <a:endParaRPr lang="nb-NO" dirty="0"/>
          </a:p>
        </p:txBody>
      </p:sp>
      <p:sp>
        <p:nvSpPr>
          <p:cNvPr id="9" name="Undertittel 2"/>
          <p:cNvSpPr>
            <a:spLocks noGrp="1"/>
          </p:cNvSpPr>
          <p:nvPr>
            <p:ph type="subTitle" idx="1"/>
          </p:nvPr>
        </p:nvSpPr>
        <p:spPr>
          <a:xfrm>
            <a:off x="576000" y="3502800"/>
            <a:ext cx="7992000" cy="246221"/>
          </a:xfrm>
        </p:spPr>
        <p:txBody>
          <a:bodyPr>
            <a:no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dirty="0"/>
          </a:p>
        </p:txBody>
      </p:sp>
    </p:spTree>
    <p:extLst>
      <p:ext uri="{BB962C8B-B14F-4D97-AF65-F5344CB8AC3E}">
        <p14:creationId xmlns:p14="http://schemas.microsoft.com/office/powerpoint/2010/main" val="328135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76000" y="932071"/>
            <a:ext cx="6818518" cy="615553"/>
          </a:xfrm>
          <a:prstGeom prst="rect">
            <a:avLst/>
          </a:prstGeom>
        </p:spPr>
        <p:txBody>
          <a:bodyPr vert="horz" wrap="square" lIns="0" tIns="0" rIns="0" bIns="0" rtlCol="0" anchor="b" anchorCtr="0">
            <a:sp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576000" y="1825831"/>
            <a:ext cx="7992000" cy="3979433"/>
          </a:xfrm>
          <a:prstGeom prst="rect">
            <a:avLst/>
          </a:prstGeom>
        </p:spPr>
        <p:txBody>
          <a:bodyPr vert="horz" wrap="square" lIns="0" tIns="0" rIns="0" bIns="0" rtlCol="0" anchor="t" anchorCtr="0">
            <a:no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4" name="Plassholder for dato 3"/>
          <p:cNvSpPr>
            <a:spLocks noGrp="1"/>
          </p:cNvSpPr>
          <p:nvPr>
            <p:ph type="dt" sz="half" idx="2"/>
          </p:nvPr>
        </p:nvSpPr>
        <p:spPr>
          <a:xfrm>
            <a:off x="5353200" y="6372140"/>
            <a:ext cx="2891208" cy="153888"/>
          </a:xfrm>
          <a:prstGeom prst="rect">
            <a:avLst/>
          </a:prstGeom>
        </p:spPr>
        <p:txBody>
          <a:bodyPr vert="horz" wrap="square" lIns="0" tIns="0" rIns="0" bIns="0" rtlCol="0" anchor="ctr">
            <a:spAutoFit/>
          </a:bodyPr>
          <a:lstStyle>
            <a:lvl1pPr algn="l">
              <a:defRPr sz="1000" b="0">
                <a:solidFill>
                  <a:srgbClr val="009D7F"/>
                </a:solidFill>
              </a:defRPr>
            </a:lvl1pPr>
          </a:lstStyle>
          <a:p>
            <a:r>
              <a:rPr lang="nb-NO" smtClean="0"/>
              <a:t>Norges miljø- og biovitenskapelige universitet</a:t>
            </a:r>
            <a:endParaRPr lang="nb-NO" dirty="0"/>
          </a:p>
        </p:txBody>
      </p:sp>
      <p:sp>
        <p:nvSpPr>
          <p:cNvPr id="5" name="Plassholder for bunntekst 4"/>
          <p:cNvSpPr>
            <a:spLocks noGrp="1"/>
          </p:cNvSpPr>
          <p:nvPr>
            <p:ph type="ftr" sz="quarter" idx="3"/>
          </p:nvPr>
        </p:nvSpPr>
        <p:spPr>
          <a:xfrm>
            <a:off x="576000" y="6372140"/>
            <a:ext cx="4758000" cy="153888"/>
          </a:xfrm>
          <a:prstGeom prst="rect">
            <a:avLst/>
          </a:prstGeom>
        </p:spPr>
        <p:txBody>
          <a:bodyPr vert="horz" wrap="square" lIns="0" tIns="0" rIns="0" bIns="0" rtlCol="0" anchor="ctr">
            <a:spAutoFit/>
          </a:bodyPr>
          <a:lstStyle>
            <a:lvl1pPr algn="l">
              <a:defRPr sz="1000" b="0">
                <a:solidFill>
                  <a:srgbClr val="009D7F"/>
                </a:solidFill>
              </a:defRPr>
            </a:lvl1pPr>
          </a:lstStyle>
          <a:p>
            <a:r>
              <a:rPr lang="nb-NO" smtClean="0"/>
              <a:t>Tittel på presentasjon</a:t>
            </a:r>
            <a:endParaRPr lang="nb-NO" dirty="0"/>
          </a:p>
        </p:txBody>
      </p:sp>
      <p:sp>
        <p:nvSpPr>
          <p:cNvPr id="6" name="Plassholder for lysbildenummer 5"/>
          <p:cNvSpPr>
            <a:spLocks noGrp="1"/>
          </p:cNvSpPr>
          <p:nvPr>
            <p:ph type="sldNum" sz="quarter" idx="4"/>
          </p:nvPr>
        </p:nvSpPr>
        <p:spPr>
          <a:xfrm>
            <a:off x="8269624" y="6372140"/>
            <a:ext cx="298376" cy="153888"/>
          </a:xfrm>
          <a:prstGeom prst="rect">
            <a:avLst/>
          </a:prstGeom>
        </p:spPr>
        <p:txBody>
          <a:bodyPr vert="horz" wrap="square" lIns="0" tIns="0" rIns="0" bIns="0" rtlCol="0" anchor="ctr">
            <a:spAutoFit/>
          </a:bodyPr>
          <a:lstStyle>
            <a:lvl1pPr algn="r">
              <a:defRPr sz="1000" b="0">
                <a:solidFill>
                  <a:srgbClr val="009D7F"/>
                </a:solidFill>
              </a:defRPr>
            </a:lvl1pPr>
          </a:lstStyle>
          <a:p>
            <a:fld id="{76503D8D-F27D-49CA-A299-3589FD585F6D}" type="slidenum">
              <a:rPr lang="nb-NO" smtClean="0"/>
              <a:pPr/>
              <a:t>‹#›</a:t>
            </a:fld>
            <a:endParaRPr lang="nb-NO"/>
          </a:p>
        </p:txBody>
      </p:sp>
      <p:cxnSp>
        <p:nvCxnSpPr>
          <p:cNvPr id="13" name="Rett linje 12"/>
          <p:cNvCxnSpPr/>
          <p:nvPr/>
        </p:nvCxnSpPr>
        <p:spPr>
          <a:xfrm>
            <a:off x="576000" y="6282000"/>
            <a:ext cx="8002800" cy="0"/>
          </a:xfrm>
          <a:prstGeom prst="line">
            <a:avLst/>
          </a:prstGeom>
          <a:ln w="12700">
            <a:solidFill>
              <a:srgbClr val="009D7F"/>
            </a:solidFill>
          </a:ln>
        </p:spPr>
        <p:style>
          <a:lnRef idx="1">
            <a:schemeClr val="accent1"/>
          </a:lnRef>
          <a:fillRef idx="0">
            <a:schemeClr val="accent1"/>
          </a:fillRef>
          <a:effectRef idx="0">
            <a:schemeClr val="accent1"/>
          </a:effectRef>
          <a:fontRef idx="minor">
            <a:schemeClr val="tx1"/>
          </a:fontRef>
        </p:style>
      </p:cxnSp>
      <p:pic>
        <p:nvPicPr>
          <p:cNvPr id="3074" name="Picture 2" descr="C:\Users\Morten\Downloads\NMBU_symbol_1000prosent_av_18mm_RGB.wm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70518" y="389642"/>
            <a:ext cx="676257"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724005"/>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49" r:id="rId3"/>
    <p:sldLayoutId id="2147483660" r:id="rId4"/>
    <p:sldLayoutId id="2147483650" r:id="rId5"/>
    <p:sldLayoutId id="2147483662" r:id="rId6"/>
    <p:sldLayoutId id="2147483663" r:id="rId7"/>
    <p:sldLayoutId id="2147483664" r:id="rId8"/>
    <p:sldLayoutId id="2147483665" r:id="rId9"/>
    <p:sldLayoutId id="2147483666" r:id="rId10"/>
    <p:sldLayoutId id="2147483667" r:id="rId11"/>
    <p:sldLayoutId id="2147483652" r:id="rId12"/>
    <p:sldLayoutId id="2147483653" r:id="rId13"/>
    <p:sldLayoutId id="2147483654" r:id="rId14"/>
    <p:sldLayoutId id="2147483655" r:id="rId15"/>
  </p:sldLayoutIdLst>
  <p:hf hdr="0"/>
  <p:txStyles>
    <p:titleStyle>
      <a:lvl1pPr algn="l" defTabSz="914400" rtl="0" eaLnBrk="1" latinLnBrk="0" hangingPunct="1">
        <a:spcBef>
          <a:spcPct val="0"/>
        </a:spcBef>
        <a:buNone/>
        <a:defRPr sz="4000" kern="1200">
          <a:solidFill>
            <a:srgbClr val="009D7F"/>
          </a:solidFill>
          <a:latin typeface="+mj-lt"/>
          <a:ea typeface="+mj-ea"/>
          <a:cs typeface="+mj-cs"/>
        </a:defRPr>
      </a:lvl1pPr>
    </p:titleStyle>
    <p:bodyStyle>
      <a:lvl1pPr marL="198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666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34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2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lysbildenummer 6"/>
          <p:cNvSpPr>
            <a:spLocks noGrp="1"/>
          </p:cNvSpPr>
          <p:nvPr>
            <p:ph type="sldNum" sz="quarter" idx="12"/>
          </p:nvPr>
        </p:nvSpPr>
        <p:spPr/>
        <p:txBody>
          <a:bodyPr/>
          <a:lstStyle/>
          <a:p>
            <a:fld id="{76503D8D-F27D-49CA-A299-3589FD585F6D}" type="slidenum">
              <a:rPr lang="nb-NO" smtClean="0"/>
              <a:pPr/>
              <a:t>1</a:t>
            </a:fld>
            <a:endParaRPr lang="nb-NO" dirty="0"/>
          </a:p>
        </p:txBody>
      </p:sp>
      <p:sp>
        <p:nvSpPr>
          <p:cNvPr id="9" name="Undertittel 8"/>
          <p:cNvSpPr>
            <a:spLocks noGrp="1"/>
          </p:cNvSpPr>
          <p:nvPr>
            <p:ph type="subTitle" idx="1"/>
          </p:nvPr>
        </p:nvSpPr>
        <p:spPr>
          <a:xfrm>
            <a:off x="579251" y="2075878"/>
            <a:ext cx="7992000" cy="1728192"/>
          </a:xfrm>
        </p:spPr>
        <p:txBody>
          <a:bodyPr/>
          <a:lstStyle/>
          <a:p>
            <a:pPr algn="ctr"/>
            <a:r>
              <a:rPr lang="nb-NO" sz="4400" dirty="0" smtClean="0"/>
              <a:t>Samordning</a:t>
            </a:r>
          </a:p>
          <a:p>
            <a:pPr algn="ctr"/>
            <a:r>
              <a:rPr lang="nb-NO" i="1" dirty="0" smtClean="0"/>
              <a:t>Koblingsmodeller i lovverket</a:t>
            </a:r>
          </a:p>
          <a:p>
            <a:pPr algn="ctr"/>
            <a:r>
              <a:rPr lang="nb-NO" sz="2000" i="1" dirty="0" smtClean="0"/>
              <a:t>Plan- og bygningsloven vs. sektorlovgivning</a:t>
            </a:r>
          </a:p>
          <a:p>
            <a:pPr algn="ctr"/>
            <a:endParaRPr lang="nb-NO" dirty="0" smtClean="0"/>
          </a:p>
        </p:txBody>
      </p:sp>
      <p:sp>
        <p:nvSpPr>
          <p:cNvPr id="10" name="Plassholder for tekst 9"/>
          <p:cNvSpPr>
            <a:spLocks noGrp="1"/>
          </p:cNvSpPr>
          <p:nvPr>
            <p:ph type="body" sz="quarter" idx="13"/>
          </p:nvPr>
        </p:nvSpPr>
        <p:spPr>
          <a:xfrm>
            <a:off x="597312" y="4437112"/>
            <a:ext cx="7992000" cy="336550"/>
          </a:xfrm>
        </p:spPr>
        <p:txBody>
          <a:bodyPr/>
          <a:lstStyle/>
          <a:p>
            <a:pPr algn="ctr"/>
            <a:r>
              <a:rPr lang="nb-NO" dirty="0" smtClean="0"/>
              <a:t>Nikolai K. Winge</a:t>
            </a:r>
          </a:p>
          <a:p>
            <a:pPr algn="ctr"/>
            <a:r>
              <a:rPr lang="nb-NO" dirty="0" smtClean="0"/>
              <a:t>NMBU</a:t>
            </a:r>
            <a:endParaRPr lang="nb-NO" dirty="0"/>
          </a:p>
        </p:txBody>
      </p:sp>
      <p:pic>
        <p:nvPicPr>
          <p:cNvPr id="11" name="Picture 1" descr="logo.jpg"/>
          <p:cNvPicPr>
            <a:picLocks noChangeAspect="1"/>
          </p:cNvPicPr>
          <p:nvPr/>
        </p:nvPicPr>
        <p:blipFill>
          <a:blip r:embed="rId2" cstate="print">
            <a:extLst>
              <a:ext uri="{28A0092B-C50C-407E-A947-70E740481C1C}">
                <a14:useLocalDpi xmlns:a14="http://schemas.microsoft.com/office/drawing/2010/main" val="0"/>
              </a:ext>
            </a:extLst>
          </a:blip>
          <a:srcRect l="4082" t="6406" r="8163" b="12157"/>
          <a:stretch>
            <a:fillRect/>
          </a:stretch>
        </p:blipFill>
        <p:spPr bwMode="auto">
          <a:xfrm>
            <a:off x="7812608" y="260988"/>
            <a:ext cx="863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8781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7922309" y="384398"/>
            <a:ext cx="1038225" cy="596330"/>
          </a:xfrm>
          <a:prstGeom prst="rect">
            <a:avLst/>
          </a:prstGeom>
        </p:spPr>
      </p:pic>
      <p:sp>
        <p:nvSpPr>
          <p:cNvPr id="2" name="Tittel 1"/>
          <p:cNvSpPr>
            <a:spLocks noGrp="1"/>
          </p:cNvSpPr>
          <p:nvPr>
            <p:ph type="title"/>
          </p:nvPr>
        </p:nvSpPr>
        <p:spPr>
          <a:xfrm>
            <a:off x="232093" y="122498"/>
            <a:ext cx="4145215" cy="523800"/>
          </a:xfrm>
        </p:spPr>
        <p:txBody>
          <a:bodyPr/>
          <a:lstStyle/>
          <a:p>
            <a:pPr algn="ctr"/>
            <a:r>
              <a:rPr lang="nb-NO" sz="2800" dirty="0"/>
              <a:t>St.meld. nr. 27 (1971–72):</a:t>
            </a:r>
          </a:p>
        </p:txBody>
      </p:sp>
      <p:sp>
        <p:nvSpPr>
          <p:cNvPr id="6" name="Plassholder for lysbildenummer 5"/>
          <p:cNvSpPr>
            <a:spLocks noGrp="1"/>
          </p:cNvSpPr>
          <p:nvPr>
            <p:ph type="sldNum" sz="quarter" idx="12"/>
          </p:nvPr>
        </p:nvSpPr>
        <p:spPr/>
        <p:txBody>
          <a:bodyPr/>
          <a:lstStyle/>
          <a:p>
            <a:fld id="{76503D8D-F27D-49CA-A299-3589FD585F6D}" type="slidenum">
              <a:rPr lang="nb-NO" smtClean="0"/>
              <a:t>10</a:t>
            </a:fld>
            <a:endParaRPr lang="nb-NO" dirty="0"/>
          </a:p>
        </p:txBody>
      </p:sp>
      <p:pic>
        <p:nvPicPr>
          <p:cNvPr id="5" name="Bilde 4"/>
          <p:cNvPicPr>
            <a:picLocks noChangeAspect="1"/>
          </p:cNvPicPr>
          <p:nvPr/>
        </p:nvPicPr>
        <p:blipFill>
          <a:blip r:embed="rId3"/>
          <a:stretch>
            <a:fillRect/>
          </a:stretch>
        </p:blipFill>
        <p:spPr>
          <a:xfrm>
            <a:off x="214801" y="6139045"/>
            <a:ext cx="8734425" cy="542925"/>
          </a:xfrm>
          <a:prstGeom prst="rect">
            <a:avLst/>
          </a:prstGeom>
        </p:spPr>
      </p:pic>
      <p:sp>
        <p:nvSpPr>
          <p:cNvPr id="3" name="Plassholder for innhold 2"/>
          <p:cNvSpPr>
            <a:spLocks noGrp="1"/>
          </p:cNvSpPr>
          <p:nvPr>
            <p:ph idx="1"/>
          </p:nvPr>
        </p:nvSpPr>
        <p:spPr>
          <a:xfrm>
            <a:off x="514005" y="771495"/>
            <a:ext cx="4068008" cy="5910475"/>
          </a:xfrm>
        </p:spPr>
        <p:txBody>
          <a:bodyPr/>
          <a:lstStyle/>
          <a:p>
            <a:pPr marL="0" indent="0">
              <a:buNone/>
            </a:pPr>
            <a:r>
              <a:rPr lang="nb-NO" sz="2000" dirty="0" smtClean="0"/>
              <a:t>«Ved </a:t>
            </a:r>
            <a:r>
              <a:rPr lang="nb-NO" sz="2000" dirty="0"/>
              <a:t>siden av bygningsloven finnes </a:t>
            </a:r>
            <a:r>
              <a:rPr lang="nb-NO" sz="2000" dirty="0" smtClean="0"/>
              <a:t> det </a:t>
            </a:r>
            <a:r>
              <a:rPr lang="nb-NO" sz="2000" dirty="0"/>
              <a:t>en rekke lover som gir regler av betydning for kommunenes arealplanlegging som f.eks. strandloven, vegloven, jordloven, naturvernloven, friluftsloven osv. Håndhevingen av disse lover og planleggingen etter dem foregår sektorvis, dels på forskjellig nivå i stat, fylke og kommune. Da alle planer griper mer eller mindre sterkt inn i hverandre, burde det være et nært samarbeid mellom de forskjellige </a:t>
            </a:r>
            <a:r>
              <a:rPr lang="nb-NO" sz="2000" dirty="0" smtClean="0"/>
              <a:t>planleggings-instanser</a:t>
            </a:r>
            <a:r>
              <a:rPr lang="nb-NO" sz="2000" dirty="0"/>
              <a:t>. En må imidlertid konstatere at samarbeid og samordning ikke er tilfredsstillende, noe som bl.a. skyldes de spredte og i noen grad lite koordinerte </a:t>
            </a:r>
            <a:r>
              <a:rPr lang="nb-NO" sz="2000" dirty="0" smtClean="0"/>
              <a:t>lovbestemmelser.»</a:t>
            </a:r>
            <a:endParaRPr lang="nb-NO" sz="2000" dirty="0"/>
          </a:p>
        </p:txBody>
      </p:sp>
      <p:pic>
        <p:nvPicPr>
          <p:cNvPr id="7" name="Bilde 6"/>
          <p:cNvPicPr>
            <a:picLocks noChangeAspect="1"/>
          </p:cNvPicPr>
          <p:nvPr/>
        </p:nvPicPr>
        <p:blipFill>
          <a:blip r:embed="rId4"/>
          <a:stretch>
            <a:fillRect/>
          </a:stretch>
        </p:blipFill>
        <p:spPr>
          <a:xfrm>
            <a:off x="4984079" y="505266"/>
            <a:ext cx="3562294" cy="55172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739627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11046" y="393772"/>
            <a:ext cx="7380376" cy="553998"/>
          </a:xfrm>
        </p:spPr>
        <p:txBody>
          <a:bodyPr/>
          <a:lstStyle/>
          <a:p>
            <a:pPr algn="ctr"/>
            <a:r>
              <a:rPr lang="nb-NO" sz="3600" dirty="0" smtClean="0"/>
              <a:t>Samordning og bærekraftig utvikling</a:t>
            </a:r>
            <a:endParaRPr lang="nb-NO" sz="6000" dirty="0"/>
          </a:p>
        </p:txBody>
      </p:sp>
      <p:sp>
        <p:nvSpPr>
          <p:cNvPr id="3" name="Plassholder for innhold 2"/>
          <p:cNvSpPr>
            <a:spLocks noGrp="1"/>
          </p:cNvSpPr>
          <p:nvPr>
            <p:ph idx="1"/>
          </p:nvPr>
        </p:nvSpPr>
        <p:spPr>
          <a:xfrm>
            <a:off x="576000" y="1556793"/>
            <a:ext cx="7992000" cy="4248472"/>
          </a:xfrm>
        </p:spPr>
        <p:txBody>
          <a:bodyPr/>
          <a:lstStyle/>
          <a:p>
            <a:r>
              <a:rPr lang="nb-NO" dirty="0"/>
              <a:t>Plan- og bygningsloven av 1985:</a:t>
            </a:r>
          </a:p>
          <a:p>
            <a:pPr lvl="1"/>
            <a:r>
              <a:rPr lang="nb-NO" dirty="0" smtClean="0"/>
              <a:t>La stor vekt på samordning </a:t>
            </a:r>
            <a:r>
              <a:rPr lang="nb-NO" dirty="0"/>
              <a:t>av </a:t>
            </a:r>
            <a:r>
              <a:rPr lang="nb-NO" dirty="0" smtClean="0"/>
              <a:t>sektorinteresser og plannivåer.</a:t>
            </a:r>
            <a:endParaRPr lang="nb-NO" dirty="0"/>
          </a:p>
          <a:p>
            <a:r>
              <a:rPr lang="nb-NO" dirty="0" smtClean="0"/>
              <a:t>1987</a:t>
            </a:r>
            <a:r>
              <a:rPr lang="nb-NO" dirty="0"/>
              <a:t>: Bærekraftig utvikling blir det nye </a:t>
            </a:r>
            <a:r>
              <a:rPr lang="nb-NO" dirty="0" smtClean="0"/>
              <a:t>mantra.</a:t>
            </a:r>
          </a:p>
          <a:p>
            <a:pPr marL="0" indent="0">
              <a:buNone/>
            </a:pPr>
            <a:endParaRPr lang="nb-NO" dirty="0"/>
          </a:p>
          <a:p>
            <a:endParaRPr lang="nb-NO" dirty="0"/>
          </a:p>
        </p:txBody>
      </p:sp>
      <p:sp>
        <p:nvSpPr>
          <p:cNvPr id="4" name="Plassholder for dato 3"/>
          <p:cNvSpPr>
            <a:spLocks noGrp="1"/>
          </p:cNvSpPr>
          <p:nvPr>
            <p:ph type="dt" sz="half" idx="10"/>
          </p:nvPr>
        </p:nvSpPr>
        <p:spPr/>
        <p:txBody>
          <a:bodyPr/>
          <a:lstStyle/>
          <a:p>
            <a:endParaRPr lang="nb-NO" dirty="0"/>
          </a:p>
        </p:txBody>
      </p:sp>
      <p:sp>
        <p:nvSpPr>
          <p:cNvPr id="5" name="Plassholder for bunntekst 4"/>
          <p:cNvSpPr>
            <a:spLocks noGrp="1"/>
          </p:cNvSpPr>
          <p:nvPr>
            <p:ph type="ftr" sz="quarter" idx="11"/>
          </p:nvPr>
        </p:nvSpPr>
        <p:spPr/>
        <p:txBody>
          <a:bodyPr/>
          <a:lstStyle/>
          <a:p>
            <a:r>
              <a:rPr lang="nb-NO" dirty="0"/>
              <a:t>Kampen om arealene – Nikolai K. Winge</a:t>
            </a:r>
          </a:p>
        </p:txBody>
      </p:sp>
      <p:sp>
        <p:nvSpPr>
          <p:cNvPr id="6" name="Plassholder for lysbildenummer 5"/>
          <p:cNvSpPr>
            <a:spLocks noGrp="1"/>
          </p:cNvSpPr>
          <p:nvPr>
            <p:ph type="sldNum" sz="quarter" idx="12"/>
          </p:nvPr>
        </p:nvSpPr>
        <p:spPr/>
        <p:txBody>
          <a:bodyPr/>
          <a:lstStyle/>
          <a:p>
            <a:fld id="{76503D8D-F27D-49CA-A299-3589FD585F6D}" type="slidenum">
              <a:rPr lang="nb-NO" smtClean="0"/>
              <a:t>11</a:t>
            </a:fld>
            <a:endParaRPr lang="nb-NO" dirty="0"/>
          </a:p>
        </p:txBody>
      </p:sp>
      <p:sp>
        <p:nvSpPr>
          <p:cNvPr id="8" name="Plassholder for innhold 2"/>
          <p:cNvSpPr txBox="1">
            <a:spLocks/>
          </p:cNvSpPr>
          <p:nvPr/>
        </p:nvSpPr>
        <p:spPr>
          <a:xfrm>
            <a:off x="728400" y="3356992"/>
            <a:ext cx="3483560" cy="2600672"/>
          </a:xfrm>
          <a:prstGeom prst="rect">
            <a:avLst/>
          </a:prstGeom>
        </p:spPr>
        <p:txBody>
          <a:bodyPr vert="horz" wrap="square" lIns="0" tIns="0" rIns="0" bIns="0" rtlCol="0" anchor="t" anchorCtr="0">
            <a:noAutofit/>
          </a:bodyPr>
          <a:lstStyle>
            <a:lvl1pPr marL="198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666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34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2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dirty="0"/>
          </a:p>
        </p:txBody>
      </p:sp>
      <p:sp>
        <p:nvSpPr>
          <p:cNvPr id="9" name="Plassholder for innhold 2"/>
          <p:cNvSpPr txBox="1">
            <a:spLocks/>
          </p:cNvSpPr>
          <p:nvPr/>
        </p:nvSpPr>
        <p:spPr>
          <a:xfrm>
            <a:off x="539552" y="3315683"/>
            <a:ext cx="2339816" cy="2683289"/>
          </a:xfrm>
          <a:prstGeom prst="rect">
            <a:avLst/>
          </a:prstGeom>
        </p:spPr>
        <p:txBody>
          <a:bodyPr vert="horz" wrap="square" lIns="0" tIns="0" rIns="0" bIns="0" rtlCol="0" anchor="t" anchorCtr="0">
            <a:noAutofit/>
          </a:bodyPr>
          <a:lstStyle>
            <a:lvl1pPr marL="198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666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34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2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b-NO" dirty="0" smtClean="0"/>
              <a:t>Alt henger sammen med alt!</a:t>
            </a:r>
          </a:p>
          <a:p>
            <a:pPr marL="0" indent="0">
              <a:buFont typeface="Arial" panose="020B0604020202020204" pitchFamily="34" charset="0"/>
              <a:buNone/>
            </a:pPr>
            <a:endParaRPr lang="nb-NO" dirty="0" smtClean="0"/>
          </a:p>
          <a:p>
            <a:pPr marL="0" indent="0">
              <a:buFont typeface="Arial" panose="020B0604020202020204" pitchFamily="34" charset="0"/>
              <a:buNone/>
            </a:pPr>
            <a:r>
              <a:rPr lang="nb-NO" dirty="0" smtClean="0"/>
              <a:t>Alle skal ta hensyn til alt!</a:t>
            </a:r>
          </a:p>
          <a:p>
            <a:endParaRPr lang="nb-NO" dirty="0"/>
          </a:p>
        </p:txBody>
      </p:sp>
      <p:pic>
        <p:nvPicPr>
          <p:cNvPr id="11" name="Picture 1" descr="logo.jpg"/>
          <p:cNvPicPr>
            <a:picLocks noChangeAspect="1"/>
          </p:cNvPicPr>
          <p:nvPr/>
        </p:nvPicPr>
        <p:blipFill>
          <a:blip r:embed="rId2" cstate="print">
            <a:extLst>
              <a:ext uri="{28A0092B-C50C-407E-A947-70E740481C1C}">
                <a14:useLocalDpi xmlns:a14="http://schemas.microsoft.com/office/drawing/2010/main" val="0"/>
              </a:ext>
            </a:extLst>
          </a:blip>
          <a:srcRect l="4082" t="6406" r="8163" b="12157"/>
          <a:stretch>
            <a:fillRect/>
          </a:stretch>
        </p:blipFill>
        <p:spPr bwMode="auto">
          <a:xfrm>
            <a:off x="7812608" y="260988"/>
            <a:ext cx="863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e 9"/>
          <p:cNvPicPr>
            <a:picLocks noChangeAspect="1"/>
          </p:cNvPicPr>
          <p:nvPr/>
        </p:nvPicPr>
        <p:blipFill>
          <a:blip r:embed="rId3"/>
          <a:stretch>
            <a:fillRect/>
          </a:stretch>
        </p:blipFill>
        <p:spPr>
          <a:xfrm>
            <a:off x="288817" y="6064264"/>
            <a:ext cx="8734425" cy="542925"/>
          </a:xfrm>
          <a:prstGeom prst="rect">
            <a:avLst/>
          </a:prstGeom>
        </p:spPr>
      </p:pic>
      <p:pic>
        <p:nvPicPr>
          <p:cNvPr id="7" name="Picture 5" descr="M:\pc\Pictures\brundtland1987_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3184894"/>
            <a:ext cx="2824162" cy="367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1.bp.blogspot.com/-rw80Jq6kDV4/VAElxfLiYcI/AAAAAAAABSc/PtPCTNoDU_w/s1600/Our_Common_Future_book_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3184894"/>
            <a:ext cx="2664296" cy="367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878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6732" y="383707"/>
            <a:ext cx="4427984" cy="677108"/>
          </a:xfrm>
        </p:spPr>
        <p:txBody>
          <a:bodyPr/>
          <a:lstStyle/>
          <a:p>
            <a:r>
              <a:rPr lang="nb-NO" sz="4400" dirty="0"/>
              <a:t>NOU 1987: </a:t>
            </a:r>
            <a:r>
              <a:rPr lang="nb-NO" sz="4400" dirty="0" smtClean="0"/>
              <a:t>21</a:t>
            </a:r>
            <a:endParaRPr lang="nb-NO" sz="4400" dirty="0"/>
          </a:p>
        </p:txBody>
      </p:sp>
      <p:sp>
        <p:nvSpPr>
          <p:cNvPr id="3" name="Plassholder for innhold 2"/>
          <p:cNvSpPr>
            <a:spLocks noGrp="1"/>
          </p:cNvSpPr>
          <p:nvPr>
            <p:ph idx="1"/>
          </p:nvPr>
        </p:nvSpPr>
        <p:spPr>
          <a:xfrm>
            <a:off x="449764" y="1060815"/>
            <a:ext cx="3923991" cy="5217095"/>
          </a:xfrm>
        </p:spPr>
        <p:txBody>
          <a:bodyPr/>
          <a:lstStyle/>
          <a:p>
            <a:pPr marL="0" indent="0">
              <a:buNone/>
            </a:pPr>
            <a:endParaRPr lang="nb-NO" b="1" dirty="0" smtClean="0"/>
          </a:p>
          <a:p>
            <a:pPr marL="0" indent="0">
              <a:buNone/>
            </a:pPr>
            <a:endParaRPr lang="nb-NO" b="1" dirty="0" smtClean="0"/>
          </a:p>
          <a:p>
            <a:pPr marL="0" indent="0">
              <a:buNone/>
            </a:pPr>
            <a:r>
              <a:rPr lang="nb-NO" dirty="0" smtClean="0"/>
              <a:t>- Planlegging som grunnlag for all sektorvirksomhet</a:t>
            </a:r>
          </a:p>
          <a:p>
            <a:pPr>
              <a:buFontTx/>
              <a:buChar char="-"/>
            </a:pPr>
            <a:r>
              <a:rPr lang="nb-NO" dirty="0" smtClean="0"/>
              <a:t>Men forskjellige koblingsmodeller mellom pbl. og sektorlovene.</a:t>
            </a:r>
          </a:p>
          <a:p>
            <a:pPr lvl="1">
              <a:buFontTx/>
              <a:buChar char="-"/>
            </a:pPr>
            <a:r>
              <a:rPr lang="nb-NO" dirty="0" smtClean="0"/>
              <a:t>Samtykkemodell</a:t>
            </a:r>
          </a:p>
          <a:p>
            <a:pPr lvl="1">
              <a:buFontTx/>
              <a:buChar char="-"/>
            </a:pPr>
            <a:r>
              <a:rPr lang="nb-NO" dirty="0" smtClean="0"/>
              <a:t>Samsvarsmodell</a:t>
            </a:r>
          </a:p>
          <a:p>
            <a:pPr lvl="1">
              <a:buFontTx/>
              <a:buChar char="-"/>
            </a:pPr>
            <a:r>
              <a:rPr lang="nb-NO" dirty="0" smtClean="0"/>
              <a:t>Sambehandlingsmodell</a:t>
            </a:r>
          </a:p>
          <a:p>
            <a:pPr>
              <a:buFontTx/>
              <a:buChar char="-"/>
            </a:pPr>
            <a:r>
              <a:rPr lang="nb-NO" dirty="0" smtClean="0"/>
              <a:t>Ulikt styrkeforhold blant sektorlovene</a:t>
            </a:r>
          </a:p>
        </p:txBody>
      </p:sp>
      <p:sp>
        <p:nvSpPr>
          <p:cNvPr id="4" name="Plassholder for dato 3"/>
          <p:cNvSpPr>
            <a:spLocks noGrp="1"/>
          </p:cNvSpPr>
          <p:nvPr>
            <p:ph type="dt" sz="half" idx="10"/>
          </p:nvPr>
        </p:nvSpPr>
        <p:spPr/>
        <p:txBody>
          <a:bodyPr/>
          <a:lstStyle/>
          <a:p>
            <a:r>
              <a:rPr lang="nb-NO" dirty="0" smtClean="0"/>
              <a:t>Norges miljø- og biovitenskapelige universitet</a:t>
            </a:r>
            <a:endParaRPr lang="nb-NO" dirty="0"/>
          </a:p>
        </p:txBody>
      </p:sp>
      <p:sp>
        <p:nvSpPr>
          <p:cNvPr id="5" name="Plassholder for bunntekst 4"/>
          <p:cNvSpPr>
            <a:spLocks noGrp="1"/>
          </p:cNvSpPr>
          <p:nvPr>
            <p:ph type="ftr" sz="quarter" idx="11"/>
          </p:nvPr>
        </p:nvSpPr>
        <p:spPr/>
        <p:txBody>
          <a:bodyPr/>
          <a:lstStyle/>
          <a:p>
            <a:r>
              <a:rPr lang="nb-NO" dirty="0"/>
              <a:t>Samordning av lover i utmark</a:t>
            </a:r>
          </a:p>
        </p:txBody>
      </p:sp>
      <p:sp>
        <p:nvSpPr>
          <p:cNvPr id="6" name="Plassholder for lysbildenummer 5"/>
          <p:cNvSpPr>
            <a:spLocks noGrp="1"/>
          </p:cNvSpPr>
          <p:nvPr>
            <p:ph type="sldNum" sz="quarter" idx="12"/>
          </p:nvPr>
        </p:nvSpPr>
        <p:spPr/>
        <p:txBody>
          <a:bodyPr/>
          <a:lstStyle/>
          <a:p>
            <a:fld id="{76503D8D-F27D-49CA-A299-3589FD585F6D}" type="slidenum">
              <a:rPr lang="nb-NO" smtClean="0"/>
              <a:t>12</a:t>
            </a:fld>
            <a:endParaRPr lang="nb-NO" dirty="0"/>
          </a:p>
        </p:txBody>
      </p:sp>
      <p:pic>
        <p:nvPicPr>
          <p:cNvPr id="8" name="Bilde 7"/>
          <p:cNvPicPr>
            <a:picLocks noChangeAspect="1"/>
          </p:cNvPicPr>
          <p:nvPr/>
        </p:nvPicPr>
        <p:blipFill>
          <a:blip r:embed="rId2"/>
          <a:stretch>
            <a:fillRect/>
          </a:stretch>
        </p:blipFill>
        <p:spPr>
          <a:xfrm>
            <a:off x="323528" y="6177621"/>
            <a:ext cx="8734425" cy="542925"/>
          </a:xfrm>
          <a:prstGeom prst="rect">
            <a:avLst/>
          </a:prstGeom>
        </p:spPr>
      </p:pic>
      <p:pic>
        <p:nvPicPr>
          <p:cNvPr id="7" name="Bilde 6"/>
          <p:cNvPicPr>
            <a:picLocks noChangeAspect="1"/>
          </p:cNvPicPr>
          <p:nvPr/>
        </p:nvPicPr>
        <p:blipFill>
          <a:blip r:embed="rId3"/>
          <a:stretch>
            <a:fillRect/>
          </a:stretch>
        </p:blipFill>
        <p:spPr>
          <a:xfrm>
            <a:off x="4499991" y="-15554"/>
            <a:ext cx="4644009" cy="6873553"/>
          </a:xfrm>
          <a:prstGeom prst="rect">
            <a:avLst/>
          </a:prstGeom>
        </p:spPr>
      </p:pic>
    </p:spTree>
    <p:extLst>
      <p:ext uri="{BB962C8B-B14F-4D97-AF65-F5344CB8AC3E}">
        <p14:creationId xmlns:p14="http://schemas.microsoft.com/office/powerpoint/2010/main" val="24642767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p:cNvPicPr>
            <a:picLocks noChangeAspect="1"/>
          </p:cNvPicPr>
          <p:nvPr/>
        </p:nvPicPr>
        <p:blipFill>
          <a:blip r:embed="rId2"/>
          <a:stretch>
            <a:fillRect/>
          </a:stretch>
        </p:blipFill>
        <p:spPr>
          <a:xfrm>
            <a:off x="75854" y="2805153"/>
            <a:ext cx="9010650" cy="2033884"/>
          </a:xfrm>
          <a:prstGeom prst="rect">
            <a:avLst/>
          </a:prstGeom>
        </p:spPr>
      </p:pic>
      <p:pic>
        <p:nvPicPr>
          <p:cNvPr id="17" name="Bilde 16"/>
          <p:cNvPicPr>
            <a:picLocks noChangeAspect="1"/>
          </p:cNvPicPr>
          <p:nvPr/>
        </p:nvPicPr>
        <p:blipFill>
          <a:blip r:embed="rId3"/>
          <a:stretch>
            <a:fillRect/>
          </a:stretch>
        </p:blipFill>
        <p:spPr>
          <a:xfrm>
            <a:off x="0" y="421193"/>
            <a:ext cx="9144000" cy="2124075"/>
          </a:xfrm>
          <a:prstGeom prst="rect">
            <a:avLst/>
          </a:prstGeom>
        </p:spPr>
      </p:pic>
      <p:sp>
        <p:nvSpPr>
          <p:cNvPr id="3" name="Plassholder for innhold 2"/>
          <p:cNvSpPr>
            <a:spLocks noGrp="1"/>
          </p:cNvSpPr>
          <p:nvPr>
            <p:ph idx="1"/>
          </p:nvPr>
        </p:nvSpPr>
        <p:spPr>
          <a:xfrm>
            <a:off x="1979713" y="43904"/>
            <a:ext cx="5976664" cy="523049"/>
          </a:xfrm>
        </p:spPr>
        <p:txBody>
          <a:bodyPr/>
          <a:lstStyle/>
          <a:p>
            <a:pPr marL="0" indent="0">
              <a:buNone/>
            </a:pPr>
            <a:r>
              <a:rPr lang="nb-NO" dirty="0" smtClean="0"/>
              <a:t>1965-1985 - Spesialitetsprinsippet</a:t>
            </a:r>
            <a:endParaRPr lang="nb-NO" dirty="0"/>
          </a:p>
        </p:txBody>
      </p:sp>
      <p:sp>
        <p:nvSpPr>
          <p:cNvPr id="7" name="Plassholder for innhold 2"/>
          <p:cNvSpPr txBox="1">
            <a:spLocks/>
          </p:cNvSpPr>
          <p:nvPr/>
        </p:nvSpPr>
        <p:spPr>
          <a:xfrm>
            <a:off x="1786677" y="2413686"/>
            <a:ext cx="5472608" cy="523049"/>
          </a:xfrm>
          <a:prstGeom prst="rect">
            <a:avLst/>
          </a:prstGeom>
        </p:spPr>
        <p:txBody>
          <a:bodyPr vert="horz" wrap="square" lIns="0" tIns="0" rIns="0" bIns="0" rtlCol="0" anchor="t" anchorCtr="0">
            <a:noAutofit/>
          </a:bodyPr>
          <a:lstStyle>
            <a:lvl1pPr marL="198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666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34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2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b-NO" dirty="0" smtClean="0"/>
              <a:t>1985-2008 – Sektorene må samordnes</a:t>
            </a:r>
            <a:endParaRPr lang="nb-NO" dirty="0"/>
          </a:p>
        </p:txBody>
      </p:sp>
      <p:sp>
        <p:nvSpPr>
          <p:cNvPr id="8" name="Plassholder for innhold 2"/>
          <p:cNvSpPr txBox="1">
            <a:spLocks/>
          </p:cNvSpPr>
          <p:nvPr/>
        </p:nvSpPr>
        <p:spPr>
          <a:xfrm>
            <a:off x="1498645" y="4772839"/>
            <a:ext cx="5760640" cy="523049"/>
          </a:xfrm>
          <a:prstGeom prst="rect">
            <a:avLst/>
          </a:prstGeom>
        </p:spPr>
        <p:txBody>
          <a:bodyPr vert="horz" wrap="square" lIns="0" tIns="0" rIns="0" bIns="0" rtlCol="0" anchor="t" anchorCtr="0">
            <a:noAutofit/>
          </a:bodyPr>
          <a:lstStyle>
            <a:lvl1pPr marL="198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666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34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2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b-NO" dirty="0" smtClean="0"/>
              <a:t>2008-2015 – Alle skal bidra til bærekraft</a:t>
            </a:r>
            <a:endParaRPr lang="nb-NO" dirty="0"/>
          </a:p>
        </p:txBody>
      </p:sp>
      <p:pic>
        <p:nvPicPr>
          <p:cNvPr id="15" name="Bilde 14"/>
          <p:cNvPicPr>
            <a:picLocks noChangeAspect="1"/>
          </p:cNvPicPr>
          <p:nvPr/>
        </p:nvPicPr>
        <p:blipFill>
          <a:blip r:embed="rId4"/>
          <a:stretch>
            <a:fillRect/>
          </a:stretch>
        </p:blipFill>
        <p:spPr>
          <a:xfrm>
            <a:off x="47625" y="5098922"/>
            <a:ext cx="9096375" cy="1785843"/>
          </a:xfrm>
          <a:prstGeom prst="rect">
            <a:avLst/>
          </a:prstGeom>
        </p:spPr>
      </p:pic>
      <p:pic>
        <p:nvPicPr>
          <p:cNvPr id="18" name="Bilde 17"/>
          <p:cNvPicPr>
            <a:picLocks noChangeAspect="1"/>
          </p:cNvPicPr>
          <p:nvPr/>
        </p:nvPicPr>
        <p:blipFill>
          <a:blip r:embed="rId5"/>
          <a:stretch>
            <a:fillRect/>
          </a:stretch>
        </p:blipFill>
        <p:spPr>
          <a:xfrm>
            <a:off x="7884368" y="170519"/>
            <a:ext cx="981075" cy="285750"/>
          </a:xfrm>
          <a:prstGeom prst="rect">
            <a:avLst/>
          </a:prstGeom>
        </p:spPr>
      </p:pic>
    </p:spTree>
    <p:extLst>
      <p:ext uri="{BB962C8B-B14F-4D97-AF65-F5344CB8AC3E}">
        <p14:creationId xmlns:p14="http://schemas.microsoft.com/office/powerpoint/2010/main" val="467087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4733" y="260648"/>
            <a:ext cx="4152544" cy="615553"/>
          </a:xfrm>
        </p:spPr>
        <p:txBody>
          <a:bodyPr/>
          <a:lstStyle/>
          <a:p>
            <a:pPr algn="ctr"/>
            <a:r>
              <a:rPr lang="nb-NO" dirty="0" smtClean="0"/>
              <a:t>Hvor står vi i dag?</a:t>
            </a:r>
            <a:endParaRPr lang="nb-NO" dirty="0"/>
          </a:p>
        </p:txBody>
      </p:sp>
      <p:sp>
        <p:nvSpPr>
          <p:cNvPr id="6" name="Plassholder for lysbildenummer 5"/>
          <p:cNvSpPr>
            <a:spLocks noGrp="1"/>
          </p:cNvSpPr>
          <p:nvPr>
            <p:ph type="sldNum" sz="quarter" idx="12"/>
          </p:nvPr>
        </p:nvSpPr>
        <p:spPr/>
        <p:txBody>
          <a:bodyPr/>
          <a:lstStyle/>
          <a:p>
            <a:fld id="{76503D8D-F27D-49CA-A299-3589FD585F6D}" type="slidenum">
              <a:rPr lang="nb-NO" smtClean="0"/>
              <a:t>14</a:t>
            </a:fld>
            <a:endParaRPr lang="nb-NO" dirty="0"/>
          </a:p>
        </p:txBody>
      </p:sp>
      <p:pic>
        <p:nvPicPr>
          <p:cNvPr id="4" name="Bilde 3"/>
          <p:cNvPicPr>
            <a:picLocks noChangeAspect="1"/>
          </p:cNvPicPr>
          <p:nvPr/>
        </p:nvPicPr>
        <p:blipFill>
          <a:blip r:embed="rId2"/>
          <a:stretch>
            <a:fillRect/>
          </a:stretch>
        </p:blipFill>
        <p:spPr>
          <a:xfrm>
            <a:off x="137378" y="6100677"/>
            <a:ext cx="8734425" cy="542925"/>
          </a:xfrm>
          <a:prstGeom prst="rect">
            <a:avLst/>
          </a:prstGeom>
        </p:spPr>
      </p:pic>
      <p:sp>
        <p:nvSpPr>
          <p:cNvPr id="3" name="Plassholder for innhold 2"/>
          <p:cNvSpPr>
            <a:spLocks noGrp="1"/>
          </p:cNvSpPr>
          <p:nvPr>
            <p:ph idx="1"/>
          </p:nvPr>
        </p:nvSpPr>
        <p:spPr>
          <a:xfrm>
            <a:off x="258536" y="1619611"/>
            <a:ext cx="4152543" cy="4752528"/>
          </a:xfrm>
        </p:spPr>
        <p:txBody>
          <a:bodyPr/>
          <a:lstStyle/>
          <a:p>
            <a:r>
              <a:rPr lang="nb-NO" dirty="0" smtClean="0"/>
              <a:t>Alle skal ta hensyn til alt under parolen "bærekraftig utvikling".</a:t>
            </a:r>
          </a:p>
          <a:p>
            <a:r>
              <a:rPr lang="nb-NO" dirty="0" smtClean="0"/>
              <a:t>Samtidig er fragmentert, sektorisert og nivådelt. </a:t>
            </a:r>
          </a:p>
          <a:p>
            <a:r>
              <a:rPr lang="nb-NO" dirty="0" smtClean="0"/>
              <a:t>Fører dette til en «kamp om arealene», noe som gir en ineffektiv</a:t>
            </a:r>
            <a:r>
              <a:rPr lang="nb-NO" dirty="0"/>
              <a:t> </a:t>
            </a:r>
            <a:r>
              <a:rPr lang="nb-NO" dirty="0" smtClean="0"/>
              <a:t>og konfliktfylt arealforvaltning?</a:t>
            </a:r>
          </a:p>
          <a:p>
            <a:endParaRPr lang="nb-NO" dirty="0" smtClean="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267320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r>
              <a:rPr lang="nb-NO" dirty="0" smtClean="0"/>
              <a:t>Norges miljø- og biovitenskapelige universitet</a:t>
            </a:r>
            <a:endParaRPr lang="nb-NO" dirty="0"/>
          </a:p>
        </p:txBody>
      </p:sp>
      <p:sp>
        <p:nvSpPr>
          <p:cNvPr id="5" name="Plassholder for bunntekst 4"/>
          <p:cNvSpPr>
            <a:spLocks noGrp="1"/>
          </p:cNvSpPr>
          <p:nvPr>
            <p:ph type="ftr" sz="quarter" idx="11"/>
          </p:nvPr>
        </p:nvSpPr>
        <p:spPr/>
        <p:txBody>
          <a:bodyPr/>
          <a:lstStyle/>
          <a:p>
            <a:r>
              <a:rPr lang="nb-NO" dirty="0"/>
              <a:t>Jus220 – Dag 2 Oversikt over miljøretten</a:t>
            </a:r>
          </a:p>
        </p:txBody>
      </p:sp>
      <p:sp>
        <p:nvSpPr>
          <p:cNvPr id="6" name="Plassholder for lysbildenummer 5"/>
          <p:cNvSpPr>
            <a:spLocks noGrp="1"/>
          </p:cNvSpPr>
          <p:nvPr>
            <p:ph type="sldNum" sz="quarter" idx="12"/>
          </p:nvPr>
        </p:nvSpPr>
        <p:spPr/>
        <p:txBody>
          <a:bodyPr/>
          <a:lstStyle/>
          <a:p>
            <a:fld id="{76503D8D-F27D-49CA-A299-3589FD585F6D}" type="slidenum">
              <a:rPr lang="nb-NO" smtClean="0"/>
              <a:t>15</a:t>
            </a:fld>
            <a:endParaRPr lang="nb-NO" dirty="0"/>
          </a:p>
        </p:txBody>
      </p:sp>
      <p:sp>
        <p:nvSpPr>
          <p:cNvPr id="7" name="Ellipse 6"/>
          <p:cNvSpPr/>
          <p:nvPr/>
        </p:nvSpPr>
        <p:spPr>
          <a:xfrm>
            <a:off x="1402842" y="1778480"/>
            <a:ext cx="2088232" cy="1656184"/>
          </a:xfrm>
          <a:prstGeom prst="ellipse">
            <a:avLst/>
          </a:prstGeom>
          <a:solidFill>
            <a:srgbClr val="0070C0">
              <a:alpha val="8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schemeClr val="tx1"/>
                </a:solidFill>
              </a:rPr>
              <a:t>Energi</a:t>
            </a:r>
            <a:endParaRPr lang="nb-NO" dirty="0">
              <a:solidFill>
                <a:schemeClr val="tx1"/>
              </a:solidFill>
            </a:endParaRPr>
          </a:p>
        </p:txBody>
      </p:sp>
      <p:sp>
        <p:nvSpPr>
          <p:cNvPr id="8" name="Ellipse 7"/>
          <p:cNvSpPr/>
          <p:nvPr/>
        </p:nvSpPr>
        <p:spPr>
          <a:xfrm>
            <a:off x="2593186" y="1780174"/>
            <a:ext cx="2088232" cy="1656184"/>
          </a:xfrm>
          <a:prstGeom prst="ellipse">
            <a:avLst/>
          </a:prstGeom>
          <a:solidFill>
            <a:srgbClr val="92D050">
              <a:alpha val="6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smtClean="0">
                <a:solidFill>
                  <a:schemeClr val="tx1"/>
                </a:solidFill>
              </a:rPr>
              <a:t>     Miljø</a:t>
            </a:r>
            <a:endParaRPr lang="nb-NO" dirty="0">
              <a:solidFill>
                <a:schemeClr val="tx1"/>
              </a:solidFill>
            </a:endParaRPr>
          </a:p>
        </p:txBody>
      </p:sp>
      <p:sp>
        <p:nvSpPr>
          <p:cNvPr id="9" name="Ellipse 8"/>
          <p:cNvSpPr/>
          <p:nvPr/>
        </p:nvSpPr>
        <p:spPr>
          <a:xfrm>
            <a:off x="3637302" y="1789475"/>
            <a:ext cx="2088232" cy="1656184"/>
          </a:xfrm>
          <a:prstGeom prst="ellipse">
            <a:avLst/>
          </a:prstGeom>
          <a:solidFill>
            <a:schemeClr val="bg2">
              <a:lumMod val="65000"/>
              <a:alpha val="93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schemeClr val="tx1"/>
                </a:solidFill>
              </a:rPr>
              <a:t>Transport</a:t>
            </a:r>
            <a:endParaRPr lang="nb-NO" dirty="0">
              <a:solidFill>
                <a:schemeClr val="tx1"/>
              </a:solidFill>
            </a:endParaRPr>
          </a:p>
        </p:txBody>
      </p:sp>
      <p:sp>
        <p:nvSpPr>
          <p:cNvPr id="10" name="Ellipse 9"/>
          <p:cNvSpPr/>
          <p:nvPr/>
        </p:nvSpPr>
        <p:spPr>
          <a:xfrm>
            <a:off x="4790836" y="1795478"/>
            <a:ext cx="2088232" cy="1656184"/>
          </a:xfrm>
          <a:prstGeom prst="ellipse">
            <a:avLst/>
          </a:prstGeom>
          <a:solidFill>
            <a:srgbClr val="9E0066">
              <a:alpha val="93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schemeClr val="tx1"/>
                </a:solidFill>
              </a:rPr>
              <a:t>Kulturminne</a:t>
            </a:r>
            <a:endParaRPr lang="nb-NO" dirty="0">
              <a:solidFill>
                <a:schemeClr val="tx1"/>
              </a:solidFill>
            </a:endParaRPr>
          </a:p>
        </p:txBody>
      </p:sp>
      <p:sp>
        <p:nvSpPr>
          <p:cNvPr id="11" name="Ellipse 10"/>
          <p:cNvSpPr/>
          <p:nvPr/>
        </p:nvSpPr>
        <p:spPr>
          <a:xfrm>
            <a:off x="5989498" y="1751695"/>
            <a:ext cx="2088232" cy="1656184"/>
          </a:xfrm>
          <a:prstGeom prst="ellipse">
            <a:avLst/>
          </a:prstGeom>
          <a:solidFill>
            <a:srgbClr val="996633">
              <a:alpha val="93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smtClean="0">
                <a:solidFill>
                  <a:schemeClr val="tx1"/>
                </a:solidFill>
              </a:rPr>
              <a:t>Jordbruk</a:t>
            </a:r>
            <a:endParaRPr lang="nb-NO" dirty="0">
              <a:solidFill>
                <a:schemeClr val="tx1"/>
              </a:solidFill>
            </a:endParaRPr>
          </a:p>
        </p:txBody>
      </p:sp>
      <p:sp>
        <p:nvSpPr>
          <p:cNvPr id="12" name="Ellipse 11"/>
          <p:cNvSpPr/>
          <p:nvPr/>
        </p:nvSpPr>
        <p:spPr>
          <a:xfrm>
            <a:off x="7033614" y="1755417"/>
            <a:ext cx="2088232" cy="1656184"/>
          </a:xfrm>
          <a:prstGeom prst="ellipse">
            <a:avLst/>
          </a:prstGeom>
          <a:solidFill>
            <a:srgbClr val="FFC000">
              <a:alpha val="93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schemeClr val="tx1"/>
                </a:solidFill>
              </a:rPr>
              <a:t>Friluftsliv</a:t>
            </a:r>
            <a:endParaRPr lang="nb-NO" dirty="0">
              <a:solidFill>
                <a:schemeClr val="tx1"/>
              </a:solidFill>
            </a:endParaRPr>
          </a:p>
        </p:txBody>
      </p:sp>
      <p:sp>
        <p:nvSpPr>
          <p:cNvPr id="14" name="Ellipse 13"/>
          <p:cNvSpPr/>
          <p:nvPr/>
        </p:nvSpPr>
        <p:spPr>
          <a:xfrm>
            <a:off x="1375842" y="3870462"/>
            <a:ext cx="6408712" cy="86409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tx1"/>
                </a:solidFill>
              </a:rPr>
              <a:t>Regionale interesser</a:t>
            </a:r>
          </a:p>
        </p:txBody>
      </p:sp>
      <p:sp>
        <p:nvSpPr>
          <p:cNvPr id="15" name="Ellipse 14"/>
          <p:cNvSpPr/>
          <p:nvPr/>
        </p:nvSpPr>
        <p:spPr>
          <a:xfrm>
            <a:off x="1558447" y="4972541"/>
            <a:ext cx="6408712" cy="864096"/>
          </a:xfrm>
          <a:prstGeom prst="ellipse">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smtClean="0">
                <a:solidFill>
                  <a:schemeClr val="tx1"/>
                </a:solidFill>
              </a:rPr>
              <a:t>Lokale interesser</a:t>
            </a:r>
            <a:endParaRPr lang="nb-NO" sz="2400" dirty="0">
              <a:solidFill>
                <a:schemeClr val="tx1"/>
              </a:solidFill>
            </a:endParaRPr>
          </a:p>
        </p:txBody>
      </p:sp>
      <p:cxnSp>
        <p:nvCxnSpPr>
          <p:cNvPr id="17" name="Rett linje 16"/>
          <p:cNvCxnSpPr/>
          <p:nvPr/>
        </p:nvCxnSpPr>
        <p:spPr>
          <a:xfrm>
            <a:off x="2832679" y="2045458"/>
            <a:ext cx="619514" cy="35626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9" name="Rett linje 18"/>
          <p:cNvCxnSpPr/>
          <p:nvPr/>
        </p:nvCxnSpPr>
        <p:spPr>
          <a:xfrm>
            <a:off x="2716953" y="2185227"/>
            <a:ext cx="732291" cy="420062"/>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2" name="Rett linje 21"/>
          <p:cNvCxnSpPr/>
          <p:nvPr/>
        </p:nvCxnSpPr>
        <p:spPr>
          <a:xfrm>
            <a:off x="2625861" y="2363953"/>
            <a:ext cx="838062" cy="452141"/>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5" name="Rett linje 24"/>
          <p:cNvCxnSpPr/>
          <p:nvPr/>
        </p:nvCxnSpPr>
        <p:spPr>
          <a:xfrm>
            <a:off x="2579188" y="2589366"/>
            <a:ext cx="808149" cy="434723"/>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7" name="Rett linje 26"/>
          <p:cNvCxnSpPr/>
          <p:nvPr/>
        </p:nvCxnSpPr>
        <p:spPr>
          <a:xfrm>
            <a:off x="2584589" y="2796277"/>
            <a:ext cx="703193" cy="365165"/>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8" name="Rett linje 27"/>
          <p:cNvCxnSpPr/>
          <p:nvPr/>
        </p:nvCxnSpPr>
        <p:spPr>
          <a:xfrm>
            <a:off x="2714282" y="3033146"/>
            <a:ext cx="483241" cy="252025"/>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32" name="TekstSylinder 31"/>
          <p:cNvSpPr txBox="1"/>
          <p:nvPr/>
        </p:nvSpPr>
        <p:spPr>
          <a:xfrm>
            <a:off x="580627" y="637251"/>
            <a:ext cx="2219656" cy="923330"/>
          </a:xfrm>
          <a:prstGeom prst="rect">
            <a:avLst/>
          </a:prstGeom>
          <a:noFill/>
        </p:spPr>
        <p:txBody>
          <a:bodyPr wrap="square" rtlCol="0">
            <a:spAutoFit/>
          </a:bodyPr>
          <a:lstStyle/>
          <a:p>
            <a:r>
              <a:rPr lang="nb-NO" dirty="0" smtClean="0"/>
              <a:t>Horisontale interessekonflikter: Stat vs. stat:</a:t>
            </a:r>
            <a:endParaRPr lang="nb-NO" dirty="0"/>
          </a:p>
        </p:txBody>
      </p:sp>
      <p:cxnSp>
        <p:nvCxnSpPr>
          <p:cNvPr id="36" name="Vinkel 35"/>
          <p:cNvCxnSpPr/>
          <p:nvPr/>
        </p:nvCxnSpPr>
        <p:spPr>
          <a:xfrm rot="16200000" flipH="1">
            <a:off x="2334613" y="1293330"/>
            <a:ext cx="715620" cy="592209"/>
          </a:xfrm>
          <a:prstGeom prst="bentConnector3">
            <a:avLst>
              <a:gd name="adj1" fmla="val 50000"/>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38" name="Bilde 37"/>
          <p:cNvPicPr>
            <a:picLocks noChangeAspect="1"/>
          </p:cNvPicPr>
          <p:nvPr/>
        </p:nvPicPr>
        <p:blipFill>
          <a:blip r:embed="rId2"/>
          <a:stretch>
            <a:fillRect/>
          </a:stretch>
        </p:blipFill>
        <p:spPr>
          <a:xfrm>
            <a:off x="7784554" y="119196"/>
            <a:ext cx="1076325" cy="952500"/>
          </a:xfrm>
          <a:prstGeom prst="rect">
            <a:avLst/>
          </a:prstGeom>
        </p:spPr>
      </p:pic>
      <p:sp>
        <p:nvSpPr>
          <p:cNvPr id="2" name="Tittel 1"/>
          <p:cNvSpPr>
            <a:spLocks noGrp="1"/>
          </p:cNvSpPr>
          <p:nvPr>
            <p:ph type="title"/>
          </p:nvPr>
        </p:nvSpPr>
        <p:spPr>
          <a:xfrm>
            <a:off x="325162" y="85586"/>
            <a:ext cx="8610334" cy="615553"/>
          </a:xfrm>
        </p:spPr>
        <p:txBody>
          <a:bodyPr/>
          <a:lstStyle/>
          <a:p>
            <a:pPr algn="ctr"/>
            <a:r>
              <a:rPr lang="nb-NO" dirty="0" smtClean="0"/>
              <a:t>Interessekonflikter i arealforvaltningen</a:t>
            </a:r>
            <a:endParaRPr lang="nb-NO" dirty="0"/>
          </a:p>
        </p:txBody>
      </p:sp>
      <p:sp>
        <p:nvSpPr>
          <p:cNvPr id="58" name="Pil mot venstre og opp 57"/>
          <p:cNvSpPr/>
          <p:nvPr/>
        </p:nvSpPr>
        <p:spPr>
          <a:xfrm rot="5400000">
            <a:off x="1504915" y="3528456"/>
            <a:ext cx="1244133" cy="425540"/>
          </a:xfrm>
          <a:prstGeom prst="leftUpArrow">
            <a:avLst>
              <a:gd name="adj1" fmla="val 9701"/>
              <a:gd name="adj2" fmla="val 25000"/>
              <a:gd name="adj3" fmla="val 468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3" name="TekstSylinder 62"/>
          <p:cNvSpPr txBox="1"/>
          <p:nvPr/>
        </p:nvSpPr>
        <p:spPr>
          <a:xfrm>
            <a:off x="-17004" y="2898593"/>
            <a:ext cx="1264962" cy="2031325"/>
          </a:xfrm>
          <a:prstGeom prst="rect">
            <a:avLst/>
          </a:prstGeom>
          <a:noFill/>
        </p:spPr>
        <p:txBody>
          <a:bodyPr wrap="square" rtlCol="0">
            <a:spAutoFit/>
          </a:bodyPr>
          <a:lstStyle/>
          <a:p>
            <a:r>
              <a:rPr lang="nb-NO" dirty="0" smtClean="0"/>
              <a:t>Vertikale interesse-konflikter</a:t>
            </a:r>
          </a:p>
          <a:p>
            <a:endParaRPr lang="nb-NO" dirty="0" smtClean="0"/>
          </a:p>
          <a:p>
            <a:r>
              <a:rPr lang="nb-NO" dirty="0" smtClean="0"/>
              <a:t>Stat vs. region vs. kommune:</a:t>
            </a:r>
            <a:endParaRPr lang="nb-NO" dirty="0"/>
          </a:p>
        </p:txBody>
      </p:sp>
      <p:sp>
        <p:nvSpPr>
          <p:cNvPr id="64" name="Pil mot venstre og opp 63"/>
          <p:cNvSpPr/>
          <p:nvPr/>
        </p:nvSpPr>
        <p:spPr>
          <a:xfrm rot="5400000">
            <a:off x="1545473" y="4752149"/>
            <a:ext cx="1244133" cy="425540"/>
          </a:xfrm>
          <a:prstGeom prst="leftUpArrow">
            <a:avLst>
              <a:gd name="adj1" fmla="val 9701"/>
              <a:gd name="adj2" fmla="val 25000"/>
              <a:gd name="adj3" fmla="val 468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66" name="Bilde 65"/>
          <p:cNvPicPr>
            <a:picLocks noChangeAspect="1"/>
          </p:cNvPicPr>
          <p:nvPr/>
        </p:nvPicPr>
        <p:blipFill>
          <a:blip r:embed="rId3"/>
          <a:stretch>
            <a:fillRect/>
          </a:stretch>
        </p:blipFill>
        <p:spPr>
          <a:xfrm>
            <a:off x="261937" y="6091152"/>
            <a:ext cx="8620125" cy="561975"/>
          </a:xfrm>
          <a:prstGeom prst="rect">
            <a:avLst/>
          </a:prstGeom>
        </p:spPr>
      </p:pic>
      <p:sp>
        <p:nvSpPr>
          <p:cNvPr id="60" name="Venstre klammeparentes 59"/>
          <p:cNvSpPr/>
          <p:nvPr/>
        </p:nvSpPr>
        <p:spPr>
          <a:xfrm>
            <a:off x="792413" y="1798554"/>
            <a:ext cx="808484" cy="4343225"/>
          </a:xfrm>
          <a:prstGeom prst="leftBrace">
            <a:avLst>
              <a:gd name="adj1" fmla="val 8333"/>
              <a:gd name="adj2" fmla="val 50254"/>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dirty="0"/>
          </a:p>
        </p:txBody>
      </p:sp>
    </p:spTree>
    <p:extLst>
      <p:ext uri="{BB962C8B-B14F-4D97-AF65-F5344CB8AC3E}">
        <p14:creationId xmlns:p14="http://schemas.microsoft.com/office/powerpoint/2010/main" val="11694552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ssholder for innhold 6"/>
          <p:cNvSpPr txBox="1">
            <a:spLocks/>
          </p:cNvSpPr>
          <p:nvPr/>
        </p:nvSpPr>
        <p:spPr bwMode="auto">
          <a:xfrm>
            <a:off x="2722883" y="1566003"/>
            <a:ext cx="3708777" cy="3446928"/>
          </a:xfrm>
          <a:prstGeom prst="ellipse">
            <a:avLst/>
          </a:prstGeom>
          <a:solidFill>
            <a:srgbClr val="FF0000">
              <a:alpha val="62000"/>
            </a:srgbClr>
          </a:solidFill>
          <a:ln w="12700" cap="flat" cmpd="sng" algn="ctr">
            <a:solidFill>
              <a:schemeClr val="tx1"/>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lvl1pPr marL="198000" indent="-1980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1pPr>
            <a:lvl2pPr marL="666000" indent="-1980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2pPr>
            <a:lvl3pPr marL="1134000" indent="-1980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1980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4pPr>
            <a:lvl5pPr marL="2052000" indent="-1980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eaLnBrk="0" fontAlgn="base" hangingPunct="0">
              <a:spcBef>
                <a:spcPct val="0"/>
              </a:spcBef>
              <a:spcAft>
                <a:spcPct val="0"/>
              </a:spcAft>
              <a:buFont typeface="Arial" panose="020B0604020202020204" pitchFamily="34" charset="0"/>
              <a:buNone/>
            </a:pPr>
            <a:endParaRPr lang="nb-NO" sz="2000" dirty="0" smtClean="0">
              <a:solidFill>
                <a:schemeClr val="tx1"/>
              </a:solidFill>
              <a:latin typeface="Arial" charset="0"/>
              <a:cs typeface="Arial" charset="0"/>
            </a:endParaRPr>
          </a:p>
          <a:p>
            <a:pPr marL="0" indent="0" eaLnBrk="0" fontAlgn="base" hangingPunct="0">
              <a:spcBef>
                <a:spcPct val="0"/>
              </a:spcBef>
              <a:spcAft>
                <a:spcPct val="0"/>
              </a:spcAft>
              <a:buFontTx/>
              <a:buNone/>
            </a:pPr>
            <a:endParaRPr lang="nb-NO" dirty="0" smtClean="0">
              <a:solidFill>
                <a:schemeClr val="tx1"/>
              </a:solidFill>
              <a:latin typeface="Arial" charset="0"/>
              <a:cs typeface="Arial" charset="0"/>
            </a:endParaRPr>
          </a:p>
          <a:p>
            <a:pPr marL="0" indent="0" eaLnBrk="0" fontAlgn="base" hangingPunct="0">
              <a:spcBef>
                <a:spcPct val="0"/>
              </a:spcBef>
              <a:spcAft>
                <a:spcPct val="0"/>
              </a:spcAft>
              <a:buFontTx/>
              <a:buNone/>
            </a:pPr>
            <a:endParaRPr lang="nb-NO" dirty="0">
              <a:solidFill>
                <a:schemeClr val="tx1"/>
              </a:solidFill>
              <a:latin typeface="Arial" charset="0"/>
              <a:cs typeface="Arial" charset="0"/>
            </a:endParaRPr>
          </a:p>
        </p:txBody>
      </p:sp>
      <p:sp>
        <p:nvSpPr>
          <p:cNvPr id="9" name="Plassholder for innhold 6"/>
          <p:cNvSpPr txBox="1">
            <a:spLocks/>
          </p:cNvSpPr>
          <p:nvPr/>
        </p:nvSpPr>
        <p:spPr bwMode="auto">
          <a:xfrm>
            <a:off x="3148297" y="1897164"/>
            <a:ext cx="2808312" cy="272117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lvl1pPr marL="198000" indent="-1980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1pPr>
            <a:lvl2pPr marL="666000" indent="-1980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2pPr>
            <a:lvl3pPr marL="1134000" indent="-1980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1980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4pPr>
            <a:lvl5pPr marL="2052000" indent="-1980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eaLnBrk="0" fontAlgn="base" hangingPunct="0">
              <a:spcBef>
                <a:spcPct val="0"/>
              </a:spcBef>
              <a:spcAft>
                <a:spcPct val="0"/>
              </a:spcAft>
              <a:buFontTx/>
              <a:buNone/>
            </a:pPr>
            <a:endParaRPr lang="nb-NO" dirty="0" smtClean="0">
              <a:solidFill>
                <a:schemeClr val="tx1"/>
              </a:solidFill>
              <a:latin typeface="Arial" charset="0"/>
              <a:cs typeface="Arial" charset="0"/>
            </a:endParaRPr>
          </a:p>
          <a:p>
            <a:pPr marL="0" indent="0" eaLnBrk="0" fontAlgn="base" hangingPunct="0">
              <a:spcBef>
                <a:spcPct val="0"/>
              </a:spcBef>
              <a:spcAft>
                <a:spcPct val="0"/>
              </a:spcAft>
              <a:buFontTx/>
              <a:buNone/>
            </a:pPr>
            <a:endParaRPr lang="nb-NO" dirty="0">
              <a:solidFill>
                <a:schemeClr val="tx1"/>
              </a:solidFill>
              <a:latin typeface="Arial" charset="0"/>
              <a:cs typeface="Arial" charset="0"/>
            </a:endParaRPr>
          </a:p>
        </p:txBody>
      </p:sp>
      <p:sp>
        <p:nvSpPr>
          <p:cNvPr id="4" name="Plassholder for dato 3"/>
          <p:cNvSpPr>
            <a:spLocks noGrp="1"/>
          </p:cNvSpPr>
          <p:nvPr>
            <p:ph type="dt" sz="half" idx="10"/>
          </p:nvPr>
        </p:nvSpPr>
        <p:spPr/>
        <p:txBody>
          <a:bodyPr/>
          <a:lstStyle/>
          <a:p>
            <a:r>
              <a:rPr lang="nb-NO" dirty="0" smtClean="0"/>
              <a:t>Norges miljø- og biovitenskapelige universitet</a:t>
            </a:r>
            <a:endParaRPr lang="nb-NO" dirty="0"/>
          </a:p>
        </p:txBody>
      </p:sp>
      <p:sp>
        <p:nvSpPr>
          <p:cNvPr id="5" name="Plassholder for bunntekst 4"/>
          <p:cNvSpPr>
            <a:spLocks noGrp="1"/>
          </p:cNvSpPr>
          <p:nvPr>
            <p:ph type="ftr" sz="quarter" idx="11"/>
          </p:nvPr>
        </p:nvSpPr>
        <p:spPr/>
        <p:txBody>
          <a:bodyPr/>
          <a:lstStyle/>
          <a:p>
            <a:r>
              <a:rPr lang="nb-NO" dirty="0" smtClean="0"/>
              <a:t>Tittel på presentasjon</a:t>
            </a:r>
            <a:endParaRPr lang="nb-NO" dirty="0"/>
          </a:p>
        </p:txBody>
      </p:sp>
      <p:sp>
        <p:nvSpPr>
          <p:cNvPr id="6" name="Plassholder for lysbildenummer 5"/>
          <p:cNvSpPr>
            <a:spLocks noGrp="1"/>
          </p:cNvSpPr>
          <p:nvPr>
            <p:ph type="sldNum" sz="quarter" idx="12"/>
          </p:nvPr>
        </p:nvSpPr>
        <p:spPr/>
        <p:txBody>
          <a:bodyPr/>
          <a:lstStyle/>
          <a:p>
            <a:fld id="{76503D8D-F27D-49CA-A299-3589FD585F6D}" type="slidenum">
              <a:rPr lang="nb-NO" smtClean="0"/>
              <a:t>16</a:t>
            </a:fld>
            <a:endParaRPr lang="nb-NO" dirty="0"/>
          </a:p>
        </p:txBody>
      </p:sp>
      <p:pic>
        <p:nvPicPr>
          <p:cNvPr id="7" name="Bilde 6"/>
          <p:cNvPicPr>
            <a:picLocks noChangeAspect="1"/>
          </p:cNvPicPr>
          <p:nvPr/>
        </p:nvPicPr>
        <p:blipFill>
          <a:blip r:embed="rId2"/>
          <a:stretch>
            <a:fillRect/>
          </a:stretch>
        </p:blipFill>
        <p:spPr>
          <a:xfrm>
            <a:off x="4859" y="6055284"/>
            <a:ext cx="8753475" cy="523875"/>
          </a:xfrm>
          <a:prstGeom prst="rect">
            <a:avLst/>
          </a:prstGeom>
        </p:spPr>
      </p:pic>
      <p:sp>
        <p:nvSpPr>
          <p:cNvPr id="8" name="Plassholder for innhold 6"/>
          <p:cNvSpPr>
            <a:spLocks noGrp="1"/>
          </p:cNvSpPr>
          <p:nvPr>
            <p:ph idx="1"/>
          </p:nvPr>
        </p:nvSpPr>
        <p:spPr bwMode="auto">
          <a:xfrm>
            <a:off x="3528237" y="2265570"/>
            <a:ext cx="2088232" cy="197834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indent="0" algn="ctr" eaLnBrk="0" fontAlgn="base" hangingPunct="0">
              <a:spcBef>
                <a:spcPct val="0"/>
              </a:spcBef>
              <a:spcAft>
                <a:spcPct val="0"/>
              </a:spcAft>
              <a:buNone/>
            </a:pPr>
            <a:endParaRPr lang="nb-NO" sz="2000" dirty="0" smtClean="0">
              <a:solidFill>
                <a:schemeClr val="tx1"/>
              </a:solidFill>
              <a:latin typeface="Arial" charset="0"/>
              <a:cs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dirty="0" smtClean="0">
              <a:ln>
                <a:noFill/>
              </a:ln>
              <a:solidFill>
                <a:schemeClr val="tx1"/>
              </a:solidFill>
              <a:effectLst/>
              <a:latin typeface="Arial" charset="0"/>
              <a:cs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nb-NO" dirty="0">
              <a:solidFill>
                <a:schemeClr val="tx1"/>
              </a:solidFill>
              <a:latin typeface="Arial" charset="0"/>
              <a:cs typeface="Arial" charset="0"/>
            </a:endParaRPr>
          </a:p>
        </p:txBody>
      </p:sp>
      <p:sp>
        <p:nvSpPr>
          <p:cNvPr id="12" name="Rektangel 11"/>
          <p:cNvSpPr/>
          <p:nvPr/>
        </p:nvSpPr>
        <p:spPr>
          <a:xfrm>
            <a:off x="3575882" y="2132810"/>
            <a:ext cx="2028119" cy="1066578"/>
          </a:xfrm>
          <a:prstGeom prst="rect">
            <a:avLst/>
          </a:prstGeom>
          <a:noFill/>
        </p:spPr>
        <p:txBody>
          <a:bodyPr wrap="none" lIns="91440" tIns="45720" rIns="91440" bIns="45720">
            <a:prstTxWarp prst="textArchUp">
              <a:avLst>
                <a:gd name="adj" fmla="val 10400592"/>
              </a:avLst>
            </a:prstTxWarp>
            <a:spAutoFit/>
          </a:bodyPr>
          <a:lstStyle/>
          <a:p>
            <a:pPr algn="ctr"/>
            <a:r>
              <a:rPr lang="nb-NO" sz="3200" b="0" cap="none" spc="0" dirty="0" smtClean="0">
                <a:ln w="0"/>
                <a:solidFill>
                  <a:schemeClr val="tx1"/>
                </a:solidFill>
                <a:effectLst>
                  <a:outerShdw blurRad="38100" dist="19050" dir="2700000" algn="tl" rotWithShape="0">
                    <a:schemeClr val="dk1">
                      <a:alpha val="40000"/>
                    </a:schemeClr>
                  </a:outerShdw>
                </a:effectLst>
                <a:latin typeface="Arial" charset="0"/>
                <a:cs typeface="Arial" charset="0"/>
              </a:rPr>
              <a:t>Fylkeskommunal planstyring</a:t>
            </a:r>
            <a:endParaRPr lang="nb-NO" sz="3200" b="0" cap="none" spc="0" dirty="0">
              <a:ln w="0"/>
              <a:solidFill>
                <a:schemeClr val="tx1"/>
              </a:solidFill>
              <a:effectLst>
                <a:outerShdw blurRad="38100" dist="19050" dir="2700000" algn="tl" rotWithShape="0">
                  <a:schemeClr val="dk1">
                    <a:alpha val="40000"/>
                  </a:schemeClr>
                </a:outerShdw>
              </a:effectLst>
            </a:endParaRPr>
          </a:p>
        </p:txBody>
      </p:sp>
      <p:sp>
        <p:nvSpPr>
          <p:cNvPr id="13" name="Rektangel 12"/>
          <p:cNvSpPr/>
          <p:nvPr/>
        </p:nvSpPr>
        <p:spPr>
          <a:xfrm>
            <a:off x="3242055" y="1772917"/>
            <a:ext cx="2642262" cy="1809401"/>
          </a:xfrm>
          <a:prstGeom prst="rect">
            <a:avLst/>
          </a:prstGeom>
          <a:noFill/>
        </p:spPr>
        <p:txBody>
          <a:bodyPr wrap="none" lIns="91440" tIns="45720" rIns="91440" bIns="45720">
            <a:prstTxWarp prst="textArchUp">
              <a:avLst>
                <a:gd name="adj" fmla="val 9942922"/>
              </a:avLst>
            </a:prstTxWarp>
            <a:spAutoFit/>
          </a:bodyPr>
          <a:lstStyle/>
          <a:p>
            <a:pPr algn="ctr"/>
            <a:r>
              <a:rPr lang="nb-NO" sz="2400" b="0" cap="none" spc="0" dirty="0" smtClean="0">
                <a:ln w="0"/>
                <a:solidFill>
                  <a:schemeClr val="tx1"/>
                </a:solidFill>
                <a:effectLst>
                  <a:outerShdw blurRad="38100" dist="19050" dir="2700000" algn="tl" rotWithShape="0">
                    <a:schemeClr val="dk1">
                      <a:alpha val="40000"/>
                    </a:schemeClr>
                  </a:outerShdw>
                </a:effectLst>
                <a:latin typeface="Arial" charset="0"/>
                <a:cs typeface="Arial" charset="0"/>
              </a:rPr>
              <a:t>Statlig planstyring</a:t>
            </a:r>
            <a:endParaRPr lang="nb-NO" sz="2400" b="0" cap="none" spc="0" dirty="0">
              <a:ln w="0"/>
              <a:solidFill>
                <a:schemeClr val="tx1"/>
              </a:solidFill>
              <a:effectLst>
                <a:outerShdw blurRad="38100" dist="19050" dir="2700000" algn="tl" rotWithShape="0">
                  <a:schemeClr val="dk1">
                    <a:alpha val="40000"/>
                  </a:schemeClr>
                </a:outerShdw>
              </a:effectLst>
            </a:endParaRPr>
          </a:p>
        </p:txBody>
      </p:sp>
      <p:sp>
        <p:nvSpPr>
          <p:cNvPr id="14" name="TekstSylinder 13"/>
          <p:cNvSpPr txBox="1"/>
          <p:nvPr/>
        </p:nvSpPr>
        <p:spPr>
          <a:xfrm>
            <a:off x="3849332" y="2769520"/>
            <a:ext cx="1451179" cy="646331"/>
          </a:xfrm>
          <a:prstGeom prst="rect">
            <a:avLst/>
          </a:prstGeom>
          <a:noFill/>
        </p:spPr>
        <p:txBody>
          <a:bodyPr wrap="square" rtlCol="0">
            <a:spAutoFit/>
          </a:bodyPr>
          <a:lstStyle/>
          <a:p>
            <a:pPr algn="ctr"/>
            <a:r>
              <a:rPr lang="nb-NO" dirty="0" smtClean="0"/>
              <a:t>Kommunal planstyring</a:t>
            </a:r>
            <a:endParaRPr lang="nb-NO" dirty="0"/>
          </a:p>
        </p:txBody>
      </p:sp>
      <p:sp>
        <p:nvSpPr>
          <p:cNvPr id="17" name="Avrundet rektangel 16"/>
          <p:cNvSpPr/>
          <p:nvPr/>
        </p:nvSpPr>
        <p:spPr bwMode="auto">
          <a:xfrm>
            <a:off x="3374936" y="6318935"/>
            <a:ext cx="1165374" cy="494726"/>
          </a:xfrm>
          <a:prstGeom prst="round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Veiloven</a:t>
            </a:r>
          </a:p>
        </p:txBody>
      </p:sp>
      <p:sp>
        <p:nvSpPr>
          <p:cNvPr id="19" name="Avrundet rektangel 18"/>
          <p:cNvSpPr/>
          <p:nvPr/>
        </p:nvSpPr>
        <p:spPr bwMode="auto">
          <a:xfrm>
            <a:off x="169380" y="399236"/>
            <a:ext cx="2040656" cy="375701"/>
          </a:xfrm>
          <a:prstGeom prst="roundRect">
            <a:avLst/>
          </a:prstGeom>
          <a:solidFill>
            <a:srgbClr val="D6009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Kulturminneloven</a:t>
            </a:r>
          </a:p>
        </p:txBody>
      </p:sp>
      <p:sp>
        <p:nvSpPr>
          <p:cNvPr id="20" name="Avrundet rektangel 19"/>
          <p:cNvSpPr/>
          <p:nvPr/>
        </p:nvSpPr>
        <p:spPr bwMode="auto">
          <a:xfrm>
            <a:off x="-9997" y="2388669"/>
            <a:ext cx="1433434" cy="369067"/>
          </a:xfrm>
          <a:prstGeom prst="roundRect">
            <a:avLst/>
          </a:prstGeom>
          <a:solidFill>
            <a:srgbClr val="993300">
              <a:alpha val="8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Jordlova</a:t>
            </a:r>
          </a:p>
        </p:txBody>
      </p:sp>
      <p:sp>
        <p:nvSpPr>
          <p:cNvPr id="22" name="Avrundet rektangel 21"/>
          <p:cNvSpPr/>
          <p:nvPr/>
        </p:nvSpPr>
        <p:spPr bwMode="auto">
          <a:xfrm>
            <a:off x="2084415" y="6317221"/>
            <a:ext cx="1137828" cy="464309"/>
          </a:xfrm>
          <a:prstGeom prst="roundRect">
            <a:avLst/>
          </a:prstGeom>
          <a:solidFill>
            <a:srgbClr val="CC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Viltloven</a:t>
            </a:r>
          </a:p>
        </p:txBody>
      </p:sp>
      <p:sp>
        <p:nvSpPr>
          <p:cNvPr id="24" name="Avrundet rektangel 23"/>
          <p:cNvSpPr/>
          <p:nvPr/>
        </p:nvSpPr>
        <p:spPr bwMode="auto">
          <a:xfrm>
            <a:off x="4652045" y="6330581"/>
            <a:ext cx="1460296" cy="471433"/>
          </a:xfrm>
          <a:prstGeom prst="roundRect">
            <a:avLst/>
          </a:prstGeom>
          <a:solidFill>
            <a:schemeClr val="accent4">
              <a:lumMod val="20000"/>
              <a:lumOff val="80000"/>
              <a:alpha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Markaloven</a:t>
            </a:r>
          </a:p>
        </p:txBody>
      </p:sp>
      <p:sp>
        <p:nvSpPr>
          <p:cNvPr id="25" name="Avrundet rektangel 24"/>
          <p:cNvSpPr/>
          <p:nvPr/>
        </p:nvSpPr>
        <p:spPr bwMode="auto">
          <a:xfrm>
            <a:off x="6649814" y="5146053"/>
            <a:ext cx="1918186" cy="413830"/>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Akvakulturloven</a:t>
            </a:r>
          </a:p>
        </p:txBody>
      </p:sp>
      <p:sp>
        <p:nvSpPr>
          <p:cNvPr id="26" name="Avrundet rektangel 25"/>
          <p:cNvSpPr/>
          <p:nvPr/>
        </p:nvSpPr>
        <p:spPr bwMode="auto">
          <a:xfrm>
            <a:off x="6108285" y="5641033"/>
            <a:ext cx="2088232" cy="722692"/>
          </a:xfrm>
          <a:prstGeom prst="roundRect">
            <a:avLst/>
          </a:prstGeom>
          <a:solidFill>
            <a:schemeClr val="accent4">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nb-NO" dirty="0" smtClean="0">
                <a:latin typeface="Arial" charset="0"/>
                <a:cs typeface="Arial" charset="0"/>
              </a:rPr>
              <a:t>Vassdrags-reguleringsloven</a:t>
            </a:r>
            <a:endParaRPr kumimoji="0" lang="nb-NO" sz="1800" b="0" i="0" u="none" strike="noStrike" cap="none" normalizeH="0" baseline="0" dirty="0" smtClean="0">
              <a:ln>
                <a:noFill/>
              </a:ln>
              <a:solidFill>
                <a:schemeClr val="tx1"/>
              </a:solidFill>
              <a:effectLst/>
              <a:latin typeface="Arial" charset="0"/>
              <a:cs typeface="Arial" charset="0"/>
            </a:endParaRPr>
          </a:p>
        </p:txBody>
      </p:sp>
      <p:sp>
        <p:nvSpPr>
          <p:cNvPr id="27" name="Avrundet rektangel 26"/>
          <p:cNvSpPr/>
          <p:nvPr/>
        </p:nvSpPr>
        <p:spPr bwMode="auto">
          <a:xfrm>
            <a:off x="2269645" y="81526"/>
            <a:ext cx="1800200" cy="504056"/>
          </a:xfrm>
          <a:prstGeom prst="roundRect">
            <a:avLst/>
          </a:prstGeom>
          <a:solidFill>
            <a:srgbClr val="009900">
              <a:alpha val="78824"/>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Friluftsloven</a:t>
            </a:r>
          </a:p>
        </p:txBody>
      </p:sp>
      <p:sp>
        <p:nvSpPr>
          <p:cNvPr id="28" name="Avrundet rektangel 27"/>
          <p:cNvSpPr/>
          <p:nvPr/>
        </p:nvSpPr>
        <p:spPr bwMode="auto">
          <a:xfrm>
            <a:off x="6852976" y="4185029"/>
            <a:ext cx="2257132" cy="376556"/>
          </a:xfrm>
          <a:prstGeom prst="roundRect">
            <a:avLst/>
          </a:prstGeom>
          <a:solidFill>
            <a:srgbClr val="C5CCC4">
              <a:alpha val="8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Forurensningsloven</a:t>
            </a:r>
          </a:p>
        </p:txBody>
      </p:sp>
      <p:pic>
        <p:nvPicPr>
          <p:cNvPr id="30" name="Bilde 29"/>
          <p:cNvPicPr>
            <a:picLocks noChangeAspect="1"/>
          </p:cNvPicPr>
          <p:nvPr/>
        </p:nvPicPr>
        <p:blipFill>
          <a:blip r:embed="rId3"/>
          <a:stretch>
            <a:fillRect/>
          </a:stretch>
        </p:blipFill>
        <p:spPr>
          <a:xfrm>
            <a:off x="7918004" y="203228"/>
            <a:ext cx="942975" cy="1009650"/>
          </a:xfrm>
          <a:prstGeom prst="rect">
            <a:avLst/>
          </a:prstGeom>
        </p:spPr>
      </p:pic>
      <p:sp>
        <p:nvSpPr>
          <p:cNvPr id="31" name="Avrundet rektangel 30"/>
          <p:cNvSpPr/>
          <p:nvPr/>
        </p:nvSpPr>
        <p:spPr bwMode="auto">
          <a:xfrm>
            <a:off x="7296417" y="2046137"/>
            <a:ext cx="1800200" cy="412643"/>
          </a:xfrm>
          <a:prstGeom prst="roundRect">
            <a:avLst/>
          </a:prstGeom>
          <a:solidFill>
            <a:srgbClr val="99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Reindriftsloven</a:t>
            </a:r>
          </a:p>
        </p:txBody>
      </p:sp>
      <p:sp>
        <p:nvSpPr>
          <p:cNvPr id="32" name="Avrundet rektangel 31"/>
          <p:cNvSpPr/>
          <p:nvPr/>
        </p:nvSpPr>
        <p:spPr bwMode="auto">
          <a:xfrm>
            <a:off x="7187832" y="1497718"/>
            <a:ext cx="1800200" cy="433603"/>
          </a:xfrm>
          <a:prstGeom prst="roundRect">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Mineralloven</a:t>
            </a:r>
          </a:p>
        </p:txBody>
      </p:sp>
      <p:sp>
        <p:nvSpPr>
          <p:cNvPr id="33" name="Avrundet rektangel 32"/>
          <p:cNvSpPr/>
          <p:nvPr/>
        </p:nvSpPr>
        <p:spPr bwMode="auto">
          <a:xfrm>
            <a:off x="497649" y="5516018"/>
            <a:ext cx="1840304" cy="671408"/>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Naturoppsyn-loven</a:t>
            </a:r>
          </a:p>
        </p:txBody>
      </p:sp>
      <p:sp>
        <p:nvSpPr>
          <p:cNvPr id="23" name="Avrundet rektangel 22"/>
          <p:cNvSpPr/>
          <p:nvPr/>
        </p:nvSpPr>
        <p:spPr bwMode="auto">
          <a:xfrm>
            <a:off x="6186564" y="259882"/>
            <a:ext cx="2232248" cy="720080"/>
          </a:xfrm>
          <a:prstGeom prst="roundRect">
            <a:avLst/>
          </a:prstGeom>
          <a:solidFill>
            <a:srgbClr val="FFFF00">
              <a:alpha val="8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Havne-</a:t>
            </a:r>
            <a:r>
              <a:rPr kumimoji="0" lang="nb-NO" sz="1800" b="0" i="0" u="none" strike="noStrike" cap="none" normalizeH="0" dirty="0" smtClean="0">
                <a:ln>
                  <a:noFill/>
                </a:ln>
                <a:solidFill>
                  <a:schemeClr val="tx1"/>
                </a:solidFill>
                <a:effectLst/>
                <a:latin typeface="Arial" charset="0"/>
                <a:cs typeface="Arial" charset="0"/>
              </a:rPr>
              <a:t> og farvannsloven</a:t>
            </a:r>
            <a:endParaRPr kumimoji="0" lang="nb-NO" sz="1800" b="0" i="0" u="none" strike="noStrike" cap="none" normalizeH="0" baseline="0" dirty="0" smtClean="0">
              <a:ln>
                <a:noFill/>
              </a:ln>
              <a:solidFill>
                <a:schemeClr val="tx1"/>
              </a:solidFill>
              <a:effectLst/>
              <a:latin typeface="Arial" charset="0"/>
              <a:cs typeface="Arial" charset="0"/>
            </a:endParaRPr>
          </a:p>
        </p:txBody>
      </p:sp>
      <p:sp>
        <p:nvSpPr>
          <p:cNvPr id="34" name="Avrundet rektangel 33"/>
          <p:cNvSpPr/>
          <p:nvPr/>
        </p:nvSpPr>
        <p:spPr bwMode="auto">
          <a:xfrm>
            <a:off x="-435" y="1897888"/>
            <a:ext cx="1364293" cy="406817"/>
          </a:xfrm>
          <a:prstGeom prst="roundRect">
            <a:avLst/>
          </a:prstGeom>
          <a:solidFill>
            <a:srgbClr val="EEEE5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Beiteloven</a:t>
            </a:r>
          </a:p>
        </p:txBody>
      </p:sp>
      <p:sp>
        <p:nvSpPr>
          <p:cNvPr id="35" name="Avrundet rektangel 34"/>
          <p:cNvSpPr/>
          <p:nvPr/>
        </p:nvSpPr>
        <p:spPr bwMode="auto">
          <a:xfrm>
            <a:off x="7072735" y="2572113"/>
            <a:ext cx="2071265" cy="370025"/>
          </a:xfrm>
          <a:prstGeom prst="roundRect">
            <a:avLst/>
          </a:prstGeom>
          <a:solidFill>
            <a:schemeClr val="accent3">
              <a:lumMod val="95000"/>
              <a:alpha val="7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Vannressursloven</a:t>
            </a:r>
          </a:p>
        </p:txBody>
      </p:sp>
      <p:sp>
        <p:nvSpPr>
          <p:cNvPr id="36" name="Avrundet rektangel 35"/>
          <p:cNvSpPr/>
          <p:nvPr/>
        </p:nvSpPr>
        <p:spPr bwMode="auto">
          <a:xfrm>
            <a:off x="6917758" y="1053291"/>
            <a:ext cx="1800200" cy="371777"/>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Energiloven</a:t>
            </a:r>
          </a:p>
        </p:txBody>
      </p:sp>
      <p:sp>
        <p:nvSpPr>
          <p:cNvPr id="37" name="Avrundet rektangel 36"/>
          <p:cNvSpPr/>
          <p:nvPr/>
        </p:nvSpPr>
        <p:spPr bwMode="auto">
          <a:xfrm>
            <a:off x="4213861" y="81526"/>
            <a:ext cx="1800200" cy="472541"/>
          </a:xfrm>
          <a:prstGeom prst="round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Jernbaneloven</a:t>
            </a:r>
          </a:p>
        </p:txBody>
      </p:sp>
      <p:sp>
        <p:nvSpPr>
          <p:cNvPr id="38" name="Avrundet rektangel 37"/>
          <p:cNvSpPr/>
          <p:nvPr/>
        </p:nvSpPr>
        <p:spPr bwMode="auto">
          <a:xfrm>
            <a:off x="31205" y="1357537"/>
            <a:ext cx="1885220" cy="406817"/>
          </a:xfrm>
          <a:prstGeom prst="round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Folkehelseloven</a:t>
            </a:r>
          </a:p>
        </p:txBody>
      </p:sp>
      <p:sp>
        <p:nvSpPr>
          <p:cNvPr id="39" name="Avrundet rektangel 38"/>
          <p:cNvSpPr/>
          <p:nvPr/>
        </p:nvSpPr>
        <p:spPr bwMode="auto">
          <a:xfrm>
            <a:off x="214588" y="4987101"/>
            <a:ext cx="1995448" cy="471433"/>
          </a:xfrm>
          <a:prstGeom prst="round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Finnmarksloven</a:t>
            </a:r>
          </a:p>
        </p:txBody>
      </p:sp>
      <p:sp>
        <p:nvSpPr>
          <p:cNvPr id="40" name="Avrundet rektangel 39"/>
          <p:cNvSpPr/>
          <p:nvPr/>
        </p:nvSpPr>
        <p:spPr bwMode="auto">
          <a:xfrm>
            <a:off x="103366" y="866014"/>
            <a:ext cx="1740897" cy="410725"/>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Luftfartsloven</a:t>
            </a:r>
          </a:p>
        </p:txBody>
      </p:sp>
      <p:sp>
        <p:nvSpPr>
          <p:cNvPr id="42" name="Avrundet rektangel 41"/>
          <p:cNvSpPr/>
          <p:nvPr/>
        </p:nvSpPr>
        <p:spPr bwMode="auto">
          <a:xfrm>
            <a:off x="6807747" y="4651073"/>
            <a:ext cx="2120624" cy="413830"/>
          </a:xfrm>
          <a:prstGeom prst="round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Konsesjonsloven</a:t>
            </a:r>
          </a:p>
        </p:txBody>
      </p:sp>
      <p:sp>
        <p:nvSpPr>
          <p:cNvPr id="43" name="Avrundet rektangel 42"/>
          <p:cNvSpPr/>
          <p:nvPr/>
        </p:nvSpPr>
        <p:spPr bwMode="auto">
          <a:xfrm>
            <a:off x="7148072" y="3051039"/>
            <a:ext cx="1995448" cy="609653"/>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Lakse- og innlandsfiskloven</a:t>
            </a:r>
          </a:p>
        </p:txBody>
      </p:sp>
      <p:sp>
        <p:nvSpPr>
          <p:cNvPr id="45" name="Pil høyre 44"/>
          <p:cNvSpPr/>
          <p:nvPr/>
        </p:nvSpPr>
        <p:spPr>
          <a:xfrm rot="3820962">
            <a:off x="3052331" y="1004502"/>
            <a:ext cx="1211222" cy="174976"/>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6" name="Pil høyre 45"/>
          <p:cNvSpPr/>
          <p:nvPr/>
        </p:nvSpPr>
        <p:spPr>
          <a:xfrm rot="2704448">
            <a:off x="1860749" y="1119119"/>
            <a:ext cx="1753604" cy="345874"/>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7" name="Pil høyre 46"/>
          <p:cNvSpPr/>
          <p:nvPr/>
        </p:nvSpPr>
        <p:spPr>
          <a:xfrm rot="2355093">
            <a:off x="1614783" y="1482136"/>
            <a:ext cx="1680825" cy="209799"/>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8" name="Pil høyre 47"/>
          <p:cNvSpPr/>
          <p:nvPr/>
        </p:nvSpPr>
        <p:spPr>
          <a:xfrm rot="1898434">
            <a:off x="1732684" y="1900342"/>
            <a:ext cx="1314924" cy="209799"/>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9" name="Pil høyre 48"/>
          <p:cNvSpPr/>
          <p:nvPr/>
        </p:nvSpPr>
        <p:spPr>
          <a:xfrm rot="1349905">
            <a:off x="1217469" y="2310631"/>
            <a:ext cx="1629894" cy="168812"/>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0" name="Pil høyre 49"/>
          <p:cNvSpPr/>
          <p:nvPr/>
        </p:nvSpPr>
        <p:spPr>
          <a:xfrm rot="961662">
            <a:off x="1290992" y="2615992"/>
            <a:ext cx="1415774" cy="256873"/>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1" name="Pil høyre 50"/>
          <p:cNvSpPr/>
          <p:nvPr/>
        </p:nvSpPr>
        <p:spPr>
          <a:xfrm rot="261535">
            <a:off x="1358826" y="3108514"/>
            <a:ext cx="1290385" cy="83297"/>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Pil høyre 53"/>
          <p:cNvSpPr/>
          <p:nvPr/>
        </p:nvSpPr>
        <p:spPr>
          <a:xfrm rot="19514341">
            <a:off x="1985953" y="4783296"/>
            <a:ext cx="1374400" cy="242702"/>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5" name="Pil høyre 54"/>
          <p:cNvSpPr/>
          <p:nvPr/>
        </p:nvSpPr>
        <p:spPr>
          <a:xfrm rot="19018870">
            <a:off x="2028434" y="5204523"/>
            <a:ext cx="1690252" cy="185269"/>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6" name="Pil høyre 55"/>
          <p:cNvSpPr/>
          <p:nvPr/>
        </p:nvSpPr>
        <p:spPr>
          <a:xfrm rot="18070079">
            <a:off x="2555254" y="5612604"/>
            <a:ext cx="1678208" cy="73734"/>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7" name="Pil høyre 56"/>
          <p:cNvSpPr/>
          <p:nvPr/>
        </p:nvSpPr>
        <p:spPr>
          <a:xfrm rot="16894796">
            <a:off x="3455008" y="5418538"/>
            <a:ext cx="1436609" cy="598752"/>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8" name="Pil høyre 57"/>
          <p:cNvSpPr/>
          <p:nvPr/>
        </p:nvSpPr>
        <p:spPr>
          <a:xfrm rot="15409460">
            <a:off x="4385164" y="5632303"/>
            <a:ext cx="1450914" cy="195887"/>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9" name="Pil høyre 58"/>
          <p:cNvSpPr/>
          <p:nvPr/>
        </p:nvSpPr>
        <p:spPr>
          <a:xfrm rot="13850487">
            <a:off x="5260815" y="5198911"/>
            <a:ext cx="1151541" cy="165724"/>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0" name="Pil høyre 59"/>
          <p:cNvSpPr/>
          <p:nvPr/>
        </p:nvSpPr>
        <p:spPr>
          <a:xfrm rot="13096589">
            <a:off x="5771335" y="4776356"/>
            <a:ext cx="1123791" cy="296072"/>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1" name="Pil høyre 60"/>
          <p:cNvSpPr/>
          <p:nvPr/>
        </p:nvSpPr>
        <p:spPr>
          <a:xfrm rot="12599765">
            <a:off x="6061692" y="4373073"/>
            <a:ext cx="909055" cy="286930"/>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2" name="Pil høyre 61"/>
          <p:cNvSpPr/>
          <p:nvPr/>
        </p:nvSpPr>
        <p:spPr>
          <a:xfrm rot="12253339">
            <a:off x="6251230" y="4082062"/>
            <a:ext cx="703764" cy="221647"/>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4" name="Pil høyre 63"/>
          <p:cNvSpPr/>
          <p:nvPr/>
        </p:nvSpPr>
        <p:spPr>
          <a:xfrm rot="10555289">
            <a:off x="6443794" y="3215306"/>
            <a:ext cx="761819" cy="208500"/>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5" name="Pil høyre 64"/>
          <p:cNvSpPr/>
          <p:nvPr/>
        </p:nvSpPr>
        <p:spPr>
          <a:xfrm rot="9726913">
            <a:off x="6410199" y="2809518"/>
            <a:ext cx="776808" cy="182949"/>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6" name="Pil høyre 65"/>
          <p:cNvSpPr/>
          <p:nvPr/>
        </p:nvSpPr>
        <p:spPr>
          <a:xfrm rot="9170277">
            <a:off x="6293067" y="2362455"/>
            <a:ext cx="1124064" cy="168026"/>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7" name="Pil høyre 66"/>
          <p:cNvSpPr/>
          <p:nvPr/>
        </p:nvSpPr>
        <p:spPr>
          <a:xfrm rot="8979095">
            <a:off x="6098179" y="1900123"/>
            <a:ext cx="1226395" cy="300606"/>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8" name="Pil høyre 67"/>
          <p:cNvSpPr/>
          <p:nvPr/>
        </p:nvSpPr>
        <p:spPr>
          <a:xfrm rot="8357302">
            <a:off x="5836939" y="1628303"/>
            <a:ext cx="1279850" cy="102396"/>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9" name="Pil høyre 68"/>
          <p:cNvSpPr/>
          <p:nvPr/>
        </p:nvSpPr>
        <p:spPr>
          <a:xfrm rot="7808244">
            <a:off x="5358220" y="1247201"/>
            <a:ext cx="1163624" cy="201015"/>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0" name="Pil høyre 69"/>
          <p:cNvSpPr/>
          <p:nvPr/>
        </p:nvSpPr>
        <p:spPr>
          <a:xfrm rot="5850058">
            <a:off x="4292584" y="940766"/>
            <a:ext cx="1053856" cy="201015"/>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1" name="Avrundet rektangel 70"/>
          <p:cNvSpPr/>
          <p:nvPr/>
        </p:nvSpPr>
        <p:spPr bwMode="auto">
          <a:xfrm>
            <a:off x="-9997" y="2884070"/>
            <a:ext cx="1433434" cy="412932"/>
          </a:xfrm>
          <a:prstGeom prst="roundRect">
            <a:avLst/>
          </a:prstGeom>
          <a:solidFill>
            <a:srgbClr val="FF0000">
              <a:alpha val="8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Fjelloven</a:t>
            </a:r>
          </a:p>
        </p:txBody>
      </p:sp>
      <p:sp>
        <p:nvSpPr>
          <p:cNvPr id="72" name="Avrundet rektangel 71"/>
          <p:cNvSpPr/>
          <p:nvPr/>
        </p:nvSpPr>
        <p:spPr bwMode="auto">
          <a:xfrm>
            <a:off x="-5370" y="3413156"/>
            <a:ext cx="1840304" cy="671408"/>
          </a:xfrm>
          <a:prstGeom prst="roundRect">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Motorferdsel-loven</a:t>
            </a:r>
          </a:p>
        </p:txBody>
      </p:sp>
      <p:sp>
        <p:nvSpPr>
          <p:cNvPr id="52" name="Pil høyre 51"/>
          <p:cNvSpPr/>
          <p:nvPr/>
        </p:nvSpPr>
        <p:spPr>
          <a:xfrm rot="20831067">
            <a:off x="1534477" y="3787558"/>
            <a:ext cx="1151660" cy="81100"/>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3" name="Avrundet rektangel 72"/>
          <p:cNvSpPr/>
          <p:nvPr/>
        </p:nvSpPr>
        <p:spPr bwMode="auto">
          <a:xfrm>
            <a:off x="-11184" y="4183437"/>
            <a:ext cx="1840304" cy="671408"/>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Naturmangfold-loven</a:t>
            </a:r>
          </a:p>
        </p:txBody>
      </p:sp>
      <p:sp>
        <p:nvSpPr>
          <p:cNvPr id="53" name="Pil høyre 52"/>
          <p:cNvSpPr/>
          <p:nvPr/>
        </p:nvSpPr>
        <p:spPr>
          <a:xfrm rot="20220297">
            <a:off x="1661758" y="4413066"/>
            <a:ext cx="1347612" cy="125538"/>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4" name="Avrundet rektangel 73"/>
          <p:cNvSpPr/>
          <p:nvPr/>
        </p:nvSpPr>
        <p:spPr bwMode="auto">
          <a:xfrm>
            <a:off x="7072735" y="3748860"/>
            <a:ext cx="2034232" cy="371777"/>
          </a:xfrm>
          <a:prstGeom prst="roundRect">
            <a:avLst/>
          </a:prstGeom>
          <a:solidFill>
            <a:srgbClr val="69A64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800" b="0" i="0" u="none" strike="noStrike" cap="none" normalizeH="0" baseline="0" dirty="0" smtClean="0">
                <a:ln>
                  <a:noFill/>
                </a:ln>
                <a:solidFill>
                  <a:schemeClr val="tx1"/>
                </a:solidFill>
                <a:effectLst/>
                <a:latin typeface="Arial" charset="0"/>
                <a:cs typeface="Arial" charset="0"/>
              </a:rPr>
              <a:t>Skogbruksloven</a:t>
            </a:r>
          </a:p>
        </p:txBody>
      </p:sp>
      <p:sp>
        <p:nvSpPr>
          <p:cNvPr id="75" name="Pil høyre 74"/>
          <p:cNvSpPr/>
          <p:nvPr/>
        </p:nvSpPr>
        <p:spPr>
          <a:xfrm rot="11629542">
            <a:off x="6372764" y="3741529"/>
            <a:ext cx="761819" cy="208500"/>
          </a:xfrm>
          <a:prstGeom prst="rightArrow">
            <a:avLst>
              <a:gd name="adj1" fmla="val 50000"/>
              <a:gd name="adj2" fmla="val 540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4" name="Rektangel 43"/>
          <p:cNvSpPr/>
          <p:nvPr/>
        </p:nvSpPr>
        <p:spPr>
          <a:xfrm>
            <a:off x="2488099" y="2832270"/>
            <a:ext cx="4203683" cy="933275"/>
          </a:xfrm>
          <a:prstGeom prst="rect">
            <a:avLst/>
          </a:prstGeom>
          <a:noFill/>
        </p:spPr>
        <p:txBody>
          <a:bodyPr wrap="none" lIns="91440" tIns="45720" rIns="91440" bIns="45720">
            <a:prstTxWarp prst="textArchDown">
              <a:avLst>
                <a:gd name="adj" fmla="val 19898830"/>
              </a:avLst>
            </a:prstTxWarp>
            <a:spAutoFit/>
          </a:bodyPr>
          <a:lstStyle/>
          <a:p>
            <a:pPr algn="ctr"/>
            <a:r>
              <a:rPr lang="nb-NO" sz="2800" b="0" cap="none" spc="0" dirty="0" smtClean="0">
                <a:ln w="0"/>
                <a:solidFill>
                  <a:schemeClr val="tx1"/>
                </a:solidFill>
                <a:effectLst>
                  <a:outerShdw blurRad="38100" dist="19050" dir="2700000" algn="tl" rotWithShape="0">
                    <a:schemeClr val="dk1">
                      <a:alpha val="40000"/>
                    </a:schemeClr>
                  </a:outerShdw>
                </a:effectLst>
              </a:rPr>
              <a:t>Plan- og bygningsloven</a:t>
            </a:r>
            <a:endParaRPr lang="nb-NO"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8678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bg/>
                                          </p:spTgt>
                                        </p:tgtEl>
                                        <p:attrNameLst>
                                          <p:attrName>style.visibility</p:attrName>
                                        </p:attrNameLst>
                                      </p:cBhvr>
                                      <p:to>
                                        <p:strVal val="visible"/>
                                      </p:to>
                                    </p:set>
                                  </p:childTnLst>
                                </p:cTn>
                              </p:par>
                              <p:par>
                                <p:cTn id="21" presetID="1" presetClass="entr" presetSubtype="0" fill="hold" grpId="0" nodeType="withEffect" nodePh="1">
                                  <p:stCondLst>
                                    <p:cond delay="0"/>
                                  </p:stCondLst>
                                  <p:endCondLst>
                                    <p:cond evt="begin" delay="0">
                                      <p:tn val="21"/>
                                    </p:cond>
                                  </p:end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25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50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75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100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125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grpId="0" nodeType="withEffect">
                                  <p:stCondLst>
                                    <p:cond delay="150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grpId="0" nodeType="withEffect">
                                  <p:stCondLst>
                                    <p:cond delay="1750"/>
                                  </p:stCondLst>
                                  <p:childTnLst>
                                    <p:set>
                                      <p:cBhvr>
                                        <p:cTn id="50" dur="1" fill="hold">
                                          <p:stCondLst>
                                            <p:cond delay="0"/>
                                          </p:stCondLst>
                                        </p:cTn>
                                        <p:tgtEl>
                                          <p:spTgt spid="73"/>
                                        </p:tgtEl>
                                        <p:attrNameLst>
                                          <p:attrName>style.visibility</p:attrName>
                                        </p:attrNameLst>
                                      </p:cBhvr>
                                      <p:to>
                                        <p:strVal val="visible"/>
                                      </p:to>
                                    </p:set>
                                  </p:childTnLst>
                                </p:cTn>
                              </p:par>
                              <p:par>
                                <p:cTn id="51" presetID="1" presetClass="entr" presetSubtype="0" fill="hold" grpId="0" nodeType="withEffect">
                                  <p:stCondLst>
                                    <p:cond delay="200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225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250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275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0" nodeType="withEffect">
                                  <p:stCondLst>
                                    <p:cond delay="300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325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350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375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4000"/>
                                  </p:stCondLst>
                                  <p:childTnLst>
                                    <p:set>
                                      <p:cBhvr>
                                        <p:cTn id="68" dur="1" fill="hold">
                                          <p:stCondLst>
                                            <p:cond delay="0"/>
                                          </p:stCondLst>
                                        </p:cTn>
                                        <p:tgtEl>
                                          <p:spTgt spid="28"/>
                                        </p:tgtEl>
                                        <p:attrNameLst>
                                          <p:attrName>style.visibility</p:attrName>
                                        </p:attrNameLst>
                                      </p:cBhvr>
                                      <p:to>
                                        <p:strVal val="visible"/>
                                      </p:to>
                                    </p:set>
                                  </p:childTnLst>
                                </p:cTn>
                              </p:par>
                              <p:par>
                                <p:cTn id="69" presetID="1" presetClass="entr" presetSubtype="0" fill="hold" grpId="0" nodeType="withEffect">
                                  <p:stCondLst>
                                    <p:cond delay="4250"/>
                                  </p:stCondLst>
                                  <p:childTnLst>
                                    <p:set>
                                      <p:cBhvr>
                                        <p:cTn id="70" dur="1" fill="hold">
                                          <p:stCondLst>
                                            <p:cond delay="0"/>
                                          </p:stCondLst>
                                        </p:cTn>
                                        <p:tgtEl>
                                          <p:spTgt spid="74"/>
                                        </p:tgtEl>
                                        <p:attrNameLst>
                                          <p:attrName>style.visibility</p:attrName>
                                        </p:attrNameLst>
                                      </p:cBhvr>
                                      <p:to>
                                        <p:strVal val="visible"/>
                                      </p:to>
                                    </p:set>
                                  </p:childTnLst>
                                </p:cTn>
                              </p:par>
                              <p:par>
                                <p:cTn id="71" presetID="1" presetClass="entr" presetSubtype="0" fill="hold" grpId="0" nodeType="withEffect">
                                  <p:stCondLst>
                                    <p:cond delay="450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grpId="0" nodeType="withEffect">
                                  <p:stCondLst>
                                    <p:cond delay="4750"/>
                                  </p:stCondLst>
                                  <p:childTnLst>
                                    <p:set>
                                      <p:cBhvr>
                                        <p:cTn id="74" dur="1" fill="hold">
                                          <p:stCondLst>
                                            <p:cond delay="0"/>
                                          </p:stCondLst>
                                        </p:cTn>
                                        <p:tgtEl>
                                          <p:spTgt spid="35"/>
                                        </p:tgtEl>
                                        <p:attrNameLst>
                                          <p:attrName>style.visibility</p:attrName>
                                        </p:attrNameLst>
                                      </p:cBhvr>
                                      <p:to>
                                        <p:strVal val="visible"/>
                                      </p:to>
                                    </p:set>
                                  </p:childTnLst>
                                </p:cTn>
                              </p:par>
                              <p:par>
                                <p:cTn id="75" presetID="1" presetClass="entr" presetSubtype="0" fill="hold" grpId="0" nodeType="withEffect">
                                  <p:stCondLst>
                                    <p:cond delay="500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ntr" presetSubtype="0" fill="hold" grpId="0" nodeType="withEffect">
                                  <p:stCondLst>
                                    <p:cond delay="5250"/>
                                  </p:stCondLst>
                                  <p:childTnLst>
                                    <p:set>
                                      <p:cBhvr>
                                        <p:cTn id="78" dur="1" fill="hold">
                                          <p:stCondLst>
                                            <p:cond delay="0"/>
                                          </p:stCondLst>
                                        </p:cTn>
                                        <p:tgtEl>
                                          <p:spTgt spid="32"/>
                                        </p:tgtEl>
                                        <p:attrNameLst>
                                          <p:attrName>style.visibility</p:attrName>
                                        </p:attrNameLst>
                                      </p:cBhvr>
                                      <p:to>
                                        <p:strVal val="visible"/>
                                      </p:to>
                                    </p:set>
                                  </p:childTnLst>
                                </p:cTn>
                              </p:par>
                              <p:par>
                                <p:cTn id="79" presetID="1" presetClass="entr" presetSubtype="0" fill="hold" grpId="0" nodeType="withEffect">
                                  <p:stCondLst>
                                    <p:cond delay="550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grpId="0" nodeType="withEffect">
                                  <p:stCondLst>
                                    <p:cond delay="5750"/>
                                  </p:stCondLst>
                                  <p:childTnLst>
                                    <p:set>
                                      <p:cBhvr>
                                        <p:cTn id="82" dur="1" fill="hold">
                                          <p:stCondLst>
                                            <p:cond delay="0"/>
                                          </p:stCondLst>
                                        </p:cTn>
                                        <p:tgtEl>
                                          <p:spTgt spid="23"/>
                                        </p:tgtEl>
                                        <p:attrNameLst>
                                          <p:attrName>style.visibility</p:attrName>
                                        </p:attrNameLst>
                                      </p:cBhvr>
                                      <p:to>
                                        <p:strVal val="visible"/>
                                      </p:to>
                                    </p:set>
                                  </p:childTnLst>
                                </p:cTn>
                              </p:par>
                              <p:par>
                                <p:cTn id="83" presetID="1" presetClass="entr" presetSubtype="0" fill="hold" grpId="0" nodeType="withEffect">
                                  <p:stCondLst>
                                    <p:cond delay="6000"/>
                                  </p:stCondLst>
                                  <p:childTnLst>
                                    <p:set>
                                      <p:cBhvr>
                                        <p:cTn id="84" dur="1" fill="hold">
                                          <p:stCondLst>
                                            <p:cond delay="0"/>
                                          </p:stCondLst>
                                        </p:cTn>
                                        <p:tgtEl>
                                          <p:spTgt spid="37"/>
                                        </p:tgtEl>
                                        <p:attrNameLst>
                                          <p:attrName>style.visibility</p:attrName>
                                        </p:attrNameLst>
                                      </p:cBhvr>
                                      <p:to>
                                        <p:strVal val="visible"/>
                                      </p:to>
                                    </p:set>
                                  </p:childTnLst>
                                </p:cTn>
                              </p:par>
                              <p:par>
                                <p:cTn id="85" presetID="1" presetClass="entr" presetSubtype="0" fill="hold" grpId="0" nodeType="withEffect">
                                  <p:stCondLst>
                                    <p:cond delay="625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par>
                                <p:cTn id="91" presetID="1" presetClass="entr" presetSubtype="0" fill="hold" grpId="0" nodeType="withEffect">
                                  <p:stCondLst>
                                    <p:cond delay="25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500"/>
                                  </p:stCondLst>
                                  <p:childTnLst>
                                    <p:set>
                                      <p:cBhvr>
                                        <p:cTn id="94" dur="1" fill="hold">
                                          <p:stCondLst>
                                            <p:cond delay="0"/>
                                          </p:stCondLst>
                                        </p:cTn>
                                        <p:tgtEl>
                                          <p:spTgt spid="48"/>
                                        </p:tgtEl>
                                        <p:attrNameLst>
                                          <p:attrName>style.visibility</p:attrName>
                                        </p:attrNameLst>
                                      </p:cBhvr>
                                      <p:to>
                                        <p:strVal val="visible"/>
                                      </p:to>
                                    </p:set>
                                  </p:childTnLst>
                                </p:cTn>
                              </p:par>
                              <p:par>
                                <p:cTn id="95" presetID="1" presetClass="entr" presetSubtype="0" fill="hold" grpId="0" nodeType="withEffect">
                                  <p:stCondLst>
                                    <p:cond delay="750"/>
                                  </p:stCondLst>
                                  <p:childTnLst>
                                    <p:set>
                                      <p:cBhvr>
                                        <p:cTn id="96" dur="1" fill="hold">
                                          <p:stCondLst>
                                            <p:cond delay="0"/>
                                          </p:stCondLst>
                                        </p:cTn>
                                        <p:tgtEl>
                                          <p:spTgt spid="49"/>
                                        </p:tgtEl>
                                        <p:attrNameLst>
                                          <p:attrName>style.visibility</p:attrName>
                                        </p:attrNameLst>
                                      </p:cBhvr>
                                      <p:to>
                                        <p:strVal val="visible"/>
                                      </p:to>
                                    </p:set>
                                  </p:childTnLst>
                                </p:cTn>
                              </p:par>
                              <p:par>
                                <p:cTn id="97" presetID="1" presetClass="entr" presetSubtype="0" fill="hold" grpId="0" nodeType="withEffect">
                                  <p:stCondLst>
                                    <p:cond delay="1000"/>
                                  </p:stCondLst>
                                  <p:childTnLst>
                                    <p:set>
                                      <p:cBhvr>
                                        <p:cTn id="98" dur="1" fill="hold">
                                          <p:stCondLst>
                                            <p:cond delay="0"/>
                                          </p:stCondLst>
                                        </p:cTn>
                                        <p:tgtEl>
                                          <p:spTgt spid="50"/>
                                        </p:tgtEl>
                                        <p:attrNameLst>
                                          <p:attrName>style.visibility</p:attrName>
                                        </p:attrNameLst>
                                      </p:cBhvr>
                                      <p:to>
                                        <p:strVal val="visible"/>
                                      </p:to>
                                    </p:set>
                                  </p:childTnLst>
                                </p:cTn>
                              </p:par>
                              <p:par>
                                <p:cTn id="99" presetID="1" presetClass="entr" presetSubtype="0" fill="hold" grpId="0" nodeType="withEffect">
                                  <p:stCondLst>
                                    <p:cond delay="1250"/>
                                  </p:stCondLst>
                                  <p:childTnLst>
                                    <p:set>
                                      <p:cBhvr>
                                        <p:cTn id="100" dur="1" fill="hold">
                                          <p:stCondLst>
                                            <p:cond delay="0"/>
                                          </p:stCondLst>
                                        </p:cTn>
                                        <p:tgtEl>
                                          <p:spTgt spid="51"/>
                                        </p:tgtEl>
                                        <p:attrNameLst>
                                          <p:attrName>style.visibility</p:attrName>
                                        </p:attrNameLst>
                                      </p:cBhvr>
                                      <p:to>
                                        <p:strVal val="visible"/>
                                      </p:to>
                                    </p:set>
                                  </p:childTnLst>
                                </p:cTn>
                              </p:par>
                              <p:par>
                                <p:cTn id="101" presetID="1" presetClass="entr" presetSubtype="0" fill="hold" grpId="0" nodeType="withEffect">
                                  <p:stCondLst>
                                    <p:cond delay="1500"/>
                                  </p:stCondLst>
                                  <p:childTnLst>
                                    <p:set>
                                      <p:cBhvr>
                                        <p:cTn id="102" dur="1" fill="hold">
                                          <p:stCondLst>
                                            <p:cond delay="0"/>
                                          </p:stCondLst>
                                        </p:cTn>
                                        <p:tgtEl>
                                          <p:spTgt spid="52"/>
                                        </p:tgtEl>
                                        <p:attrNameLst>
                                          <p:attrName>style.visibility</p:attrName>
                                        </p:attrNameLst>
                                      </p:cBhvr>
                                      <p:to>
                                        <p:strVal val="visible"/>
                                      </p:to>
                                    </p:set>
                                  </p:childTnLst>
                                </p:cTn>
                              </p:par>
                              <p:par>
                                <p:cTn id="103" presetID="1" presetClass="entr" presetSubtype="0" fill="hold" grpId="0" nodeType="withEffect">
                                  <p:stCondLst>
                                    <p:cond delay="1750"/>
                                  </p:stCondLst>
                                  <p:childTnLst>
                                    <p:set>
                                      <p:cBhvr>
                                        <p:cTn id="104" dur="1" fill="hold">
                                          <p:stCondLst>
                                            <p:cond delay="0"/>
                                          </p:stCondLst>
                                        </p:cTn>
                                        <p:tgtEl>
                                          <p:spTgt spid="53"/>
                                        </p:tgtEl>
                                        <p:attrNameLst>
                                          <p:attrName>style.visibility</p:attrName>
                                        </p:attrNameLst>
                                      </p:cBhvr>
                                      <p:to>
                                        <p:strVal val="visible"/>
                                      </p:to>
                                    </p:set>
                                  </p:childTnLst>
                                </p:cTn>
                              </p:par>
                              <p:par>
                                <p:cTn id="105" presetID="1" presetClass="entr" presetSubtype="0" fill="hold" grpId="0" nodeType="withEffect">
                                  <p:stCondLst>
                                    <p:cond delay="2000"/>
                                  </p:stCondLst>
                                  <p:childTnLst>
                                    <p:set>
                                      <p:cBhvr>
                                        <p:cTn id="106" dur="1" fill="hold">
                                          <p:stCondLst>
                                            <p:cond delay="0"/>
                                          </p:stCondLst>
                                        </p:cTn>
                                        <p:tgtEl>
                                          <p:spTgt spid="54"/>
                                        </p:tgtEl>
                                        <p:attrNameLst>
                                          <p:attrName>style.visibility</p:attrName>
                                        </p:attrNameLst>
                                      </p:cBhvr>
                                      <p:to>
                                        <p:strVal val="visible"/>
                                      </p:to>
                                    </p:set>
                                  </p:childTnLst>
                                </p:cTn>
                              </p:par>
                              <p:par>
                                <p:cTn id="107" presetID="1" presetClass="entr" presetSubtype="0" fill="hold" grpId="0" nodeType="withEffect">
                                  <p:stCondLst>
                                    <p:cond delay="2250"/>
                                  </p:stCondLst>
                                  <p:childTnLst>
                                    <p:set>
                                      <p:cBhvr>
                                        <p:cTn id="108" dur="1" fill="hold">
                                          <p:stCondLst>
                                            <p:cond delay="0"/>
                                          </p:stCondLst>
                                        </p:cTn>
                                        <p:tgtEl>
                                          <p:spTgt spid="55"/>
                                        </p:tgtEl>
                                        <p:attrNameLst>
                                          <p:attrName>style.visibility</p:attrName>
                                        </p:attrNameLst>
                                      </p:cBhvr>
                                      <p:to>
                                        <p:strVal val="visible"/>
                                      </p:to>
                                    </p:set>
                                  </p:childTnLst>
                                </p:cTn>
                              </p:par>
                              <p:par>
                                <p:cTn id="109" presetID="1" presetClass="entr" presetSubtype="0" fill="hold" grpId="0" nodeType="withEffect">
                                  <p:stCondLst>
                                    <p:cond delay="2500"/>
                                  </p:stCondLst>
                                  <p:childTnLst>
                                    <p:set>
                                      <p:cBhvr>
                                        <p:cTn id="110" dur="1" fill="hold">
                                          <p:stCondLst>
                                            <p:cond delay="0"/>
                                          </p:stCondLst>
                                        </p:cTn>
                                        <p:tgtEl>
                                          <p:spTgt spid="56"/>
                                        </p:tgtEl>
                                        <p:attrNameLst>
                                          <p:attrName>style.visibility</p:attrName>
                                        </p:attrNameLst>
                                      </p:cBhvr>
                                      <p:to>
                                        <p:strVal val="visible"/>
                                      </p:to>
                                    </p:set>
                                  </p:childTnLst>
                                </p:cTn>
                              </p:par>
                              <p:par>
                                <p:cTn id="111" presetID="1" presetClass="entr" presetSubtype="0" fill="hold" grpId="0" nodeType="withEffect">
                                  <p:stCondLst>
                                    <p:cond delay="2750"/>
                                  </p:stCondLst>
                                  <p:childTnLst>
                                    <p:set>
                                      <p:cBhvr>
                                        <p:cTn id="112" dur="1" fill="hold">
                                          <p:stCondLst>
                                            <p:cond delay="0"/>
                                          </p:stCondLst>
                                        </p:cTn>
                                        <p:tgtEl>
                                          <p:spTgt spid="57"/>
                                        </p:tgtEl>
                                        <p:attrNameLst>
                                          <p:attrName>style.visibility</p:attrName>
                                        </p:attrNameLst>
                                      </p:cBhvr>
                                      <p:to>
                                        <p:strVal val="visible"/>
                                      </p:to>
                                    </p:set>
                                  </p:childTnLst>
                                </p:cTn>
                              </p:par>
                              <p:par>
                                <p:cTn id="113" presetID="1" presetClass="entr" presetSubtype="0" fill="hold" grpId="0" nodeType="withEffect">
                                  <p:stCondLst>
                                    <p:cond delay="3000"/>
                                  </p:stCondLst>
                                  <p:childTnLst>
                                    <p:set>
                                      <p:cBhvr>
                                        <p:cTn id="114" dur="1" fill="hold">
                                          <p:stCondLst>
                                            <p:cond delay="0"/>
                                          </p:stCondLst>
                                        </p:cTn>
                                        <p:tgtEl>
                                          <p:spTgt spid="58"/>
                                        </p:tgtEl>
                                        <p:attrNameLst>
                                          <p:attrName>style.visibility</p:attrName>
                                        </p:attrNameLst>
                                      </p:cBhvr>
                                      <p:to>
                                        <p:strVal val="visible"/>
                                      </p:to>
                                    </p:set>
                                  </p:childTnLst>
                                </p:cTn>
                              </p:par>
                              <p:par>
                                <p:cTn id="115" presetID="1" presetClass="entr" presetSubtype="0" fill="hold" grpId="0" nodeType="withEffect">
                                  <p:stCondLst>
                                    <p:cond delay="3250"/>
                                  </p:stCondLst>
                                  <p:childTnLst>
                                    <p:set>
                                      <p:cBhvr>
                                        <p:cTn id="116" dur="1" fill="hold">
                                          <p:stCondLst>
                                            <p:cond delay="0"/>
                                          </p:stCondLst>
                                        </p:cTn>
                                        <p:tgtEl>
                                          <p:spTgt spid="59"/>
                                        </p:tgtEl>
                                        <p:attrNameLst>
                                          <p:attrName>style.visibility</p:attrName>
                                        </p:attrNameLst>
                                      </p:cBhvr>
                                      <p:to>
                                        <p:strVal val="visible"/>
                                      </p:to>
                                    </p:set>
                                  </p:childTnLst>
                                </p:cTn>
                              </p:par>
                              <p:par>
                                <p:cTn id="117" presetID="1" presetClass="entr" presetSubtype="0" fill="hold" grpId="0" nodeType="withEffect">
                                  <p:stCondLst>
                                    <p:cond delay="3500"/>
                                  </p:stCondLst>
                                  <p:childTnLst>
                                    <p:set>
                                      <p:cBhvr>
                                        <p:cTn id="118" dur="1" fill="hold">
                                          <p:stCondLst>
                                            <p:cond delay="0"/>
                                          </p:stCondLst>
                                        </p:cTn>
                                        <p:tgtEl>
                                          <p:spTgt spid="60"/>
                                        </p:tgtEl>
                                        <p:attrNameLst>
                                          <p:attrName>style.visibility</p:attrName>
                                        </p:attrNameLst>
                                      </p:cBhvr>
                                      <p:to>
                                        <p:strVal val="visible"/>
                                      </p:to>
                                    </p:set>
                                  </p:childTnLst>
                                </p:cTn>
                              </p:par>
                              <p:par>
                                <p:cTn id="119" presetID="1" presetClass="entr" presetSubtype="0" fill="hold" grpId="0" nodeType="withEffect">
                                  <p:stCondLst>
                                    <p:cond delay="3750"/>
                                  </p:stCondLst>
                                  <p:childTnLst>
                                    <p:set>
                                      <p:cBhvr>
                                        <p:cTn id="120" dur="1" fill="hold">
                                          <p:stCondLst>
                                            <p:cond delay="0"/>
                                          </p:stCondLst>
                                        </p:cTn>
                                        <p:tgtEl>
                                          <p:spTgt spid="61"/>
                                        </p:tgtEl>
                                        <p:attrNameLst>
                                          <p:attrName>style.visibility</p:attrName>
                                        </p:attrNameLst>
                                      </p:cBhvr>
                                      <p:to>
                                        <p:strVal val="visible"/>
                                      </p:to>
                                    </p:set>
                                  </p:childTnLst>
                                </p:cTn>
                              </p:par>
                              <p:par>
                                <p:cTn id="121" presetID="1" presetClass="entr" presetSubtype="0" fill="hold" grpId="0" nodeType="withEffect">
                                  <p:stCondLst>
                                    <p:cond delay="4000"/>
                                  </p:stCondLst>
                                  <p:childTnLst>
                                    <p:set>
                                      <p:cBhvr>
                                        <p:cTn id="122" dur="1" fill="hold">
                                          <p:stCondLst>
                                            <p:cond delay="0"/>
                                          </p:stCondLst>
                                        </p:cTn>
                                        <p:tgtEl>
                                          <p:spTgt spid="62"/>
                                        </p:tgtEl>
                                        <p:attrNameLst>
                                          <p:attrName>style.visibility</p:attrName>
                                        </p:attrNameLst>
                                      </p:cBhvr>
                                      <p:to>
                                        <p:strVal val="visible"/>
                                      </p:to>
                                    </p:set>
                                  </p:childTnLst>
                                </p:cTn>
                              </p:par>
                              <p:par>
                                <p:cTn id="123" presetID="1" presetClass="entr" presetSubtype="0" fill="hold" grpId="0" nodeType="withEffect">
                                  <p:stCondLst>
                                    <p:cond delay="4250"/>
                                  </p:stCondLst>
                                  <p:childTnLst>
                                    <p:set>
                                      <p:cBhvr>
                                        <p:cTn id="124" dur="1" fill="hold">
                                          <p:stCondLst>
                                            <p:cond delay="0"/>
                                          </p:stCondLst>
                                        </p:cTn>
                                        <p:tgtEl>
                                          <p:spTgt spid="75"/>
                                        </p:tgtEl>
                                        <p:attrNameLst>
                                          <p:attrName>style.visibility</p:attrName>
                                        </p:attrNameLst>
                                      </p:cBhvr>
                                      <p:to>
                                        <p:strVal val="visible"/>
                                      </p:to>
                                    </p:set>
                                  </p:childTnLst>
                                </p:cTn>
                              </p:par>
                              <p:par>
                                <p:cTn id="125" presetID="1" presetClass="entr" presetSubtype="0" fill="hold" grpId="0" nodeType="withEffect">
                                  <p:stCondLst>
                                    <p:cond delay="4500"/>
                                  </p:stCondLst>
                                  <p:childTnLst>
                                    <p:set>
                                      <p:cBhvr>
                                        <p:cTn id="126" dur="1" fill="hold">
                                          <p:stCondLst>
                                            <p:cond delay="0"/>
                                          </p:stCondLst>
                                        </p:cTn>
                                        <p:tgtEl>
                                          <p:spTgt spid="64"/>
                                        </p:tgtEl>
                                        <p:attrNameLst>
                                          <p:attrName>style.visibility</p:attrName>
                                        </p:attrNameLst>
                                      </p:cBhvr>
                                      <p:to>
                                        <p:strVal val="visible"/>
                                      </p:to>
                                    </p:set>
                                  </p:childTnLst>
                                </p:cTn>
                              </p:par>
                              <p:par>
                                <p:cTn id="127" presetID="1" presetClass="entr" presetSubtype="0" fill="hold" grpId="0" nodeType="withEffect">
                                  <p:stCondLst>
                                    <p:cond delay="4750"/>
                                  </p:stCondLst>
                                  <p:childTnLst>
                                    <p:set>
                                      <p:cBhvr>
                                        <p:cTn id="128" dur="1" fill="hold">
                                          <p:stCondLst>
                                            <p:cond delay="0"/>
                                          </p:stCondLst>
                                        </p:cTn>
                                        <p:tgtEl>
                                          <p:spTgt spid="65"/>
                                        </p:tgtEl>
                                        <p:attrNameLst>
                                          <p:attrName>style.visibility</p:attrName>
                                        </p:attrNameLst>
                                      </p:cBhvr>
                                      <p:to>
                                        <p:strVal val="visible"/>
                                      </p:to>
                                    </p:set>
                                  </p:childTnLst>
                                </p:cTn>
                              </p:par>
                              <p:par>
                                <p:cTn id="129" presetID="1" presetClass="entr" presetSubtype="0" fill="hold" grpId="0" nodeType="withEffect">
                                  <p:stCondLst>
                                    <p:cond delay="5000"/>
                                  </p:stCondLst>
                                  <p:childTnLst>
                                    <p:set>
                                      <p:cBhvr>
                                        <p:cTn id="130" dur="1" fill="hold">
                                          <p:stCondLst>
                                            <p:cond delay="0"/>
                                          </p:stCondLst>
                                        </p:cTn>
                                        <p:tgtEl>
                                          <p:spTgt spid="66"/>
                                        </p:tgtEl>
                                        <p:attrNameLst>
                                          <p:attrName>style.visibility</p:attrName>
                                        </p:attrNameLst>
                                      </p:cBhvr>
                                      <p:to>
                                        <p:strVal val="visible"/>
                                      </p:to>
                                    </p:set>
                                  </p:childTnLst>
                                </p:cTn>
                              </p:par>
                              <p:par>
                                <p:cTn id="131" presetID="1" presetClass="entr" presetSubtype="0" fill="hold" grpId="0" nodeType="withEffect">
                                  <p:stCondLst>
                                    <p:cond delay="5250"/>
                                  </p:stCondLst>
                                  <p:childTnLst>
                                    <p:set>
                                      <p:cBhvr>
                                        <p:cTn id="132" dur="1" fill="hold">
                                          <p:stCondLst>
                                            <p:cond delay="0"/>
                                          </p:stCondLst>
                                        </p:cTn>
                                        <p:tgtEl>
                                          <p:spTgt spid="67"/>
                                        </p:tgtEl>
                                        <p:attrNameLst>
                                          <p:attrName>style.visibility</p:attrName>
                                        </p:attrNameLst>
                                      </p:cBhvr>
                                      <p:to>
                                        <p:strVal val="visible"/>
                                      </p:to>
                                    </p:set>
                                  </p:childTnLst>
                                </p:cTn>
                              </p:par>
                              <p:par>
                                <p:cTn id="133" presetID="1" presetClass="entr" presetSubtype="0" fill="hold" grpId="0" nodeType="withEffect">
                                  <p:stCondLst>
                                    <p:cond delay="5500"/>
                                  </p:stCondLst>
                                  <p:childTnLst>
                                    <p:set>
                                      <p:cBhvr>
                                        <p:cTn id="134" dur="1" fill="hold">
                                          <p:stCondLst>
                                            <p:cond delay="0"/>
                                          </p:stCondLst>
                                        </p:cTn>
                                        <p:tgtEl>
                                          <p:spTgt spid="68"/>
                                        </p:tgtEl>
                                        <p:attrNameLst>
                                          <p:attrName>style.visibility</p:attrName>
                                        </p:attrNameLst>
                                      </p:cBhvr>
                                      <p:to>
                                        <p:strVal val="visible"/>
                                      </p:to>
                                    </p:set>
                                  </p:childTnLst>
                                </p:cTn>
                              </p:par>
                              <p:par>
                                <p:cTn id="135" presetID="1" presetClass="entr" presetSubtype="0" fill="hold" grpId="0" nodeType="withEffect">
                                  <p:stCondLst>
                                    <p:cond delay="5750"/>
                                  </p:stCondLst>
                                  <p:childTnLst>
                                    <p:set>
                                      <p:cBhvr>
                                        <p:cTn id="136" dur="1" fill="hold">
                                          <p:stCondLst>
                                            <p:cond delay="0"/>
                                          </p:stCondLst>
                                        </p:cTn>
                                        <p:tgtEl>
                                          <p:spTgt spid="69"/>
                                        </p:tgtEl>
                                        <p:attrNameLst>
                                          <p:attrName>style.visibility</p:attrName>
                                        </p:attrNameLst>
                                      </p:cBhvr>
                                      <p:to>
                                        <p:strVal val="visible"/>
                                      </p:to>
                                    </p:set>
                                  </p:childTnLst>
                                </p:cTn>
                              </p:par>
                              <p:par>
                                <p:cTn id="137" presetID="1" presetClass="entr" presetSubtype="0" fill="hold" grpId="0" nodeType="withEffect">
                                  <p:stCondLst>
                                    <p:cond delay="6000"/>
                                  </p:stCondLst>
                                  <p:childTnLst>
                                    <p:set>
                                      <p:cBhvr>
                                        <p:cTn id="138" dur="1" fill="hold">
                                          <p:stCondLst>
                                            <p:cond delay="0"/>
                                          </p:stCondLst>
                                        </p:cTn>
                                        <p:tgtEl>
                                          <p:spTgt spid="70"/>
                                        </p:tgtEl>
                                        <p:attrNameLst>
                                          <p:attrName>style.visibility</p:attrName>
                                        </p:attrNameLst>
                                      </p:cBhvr>
                                      <p:to>
                                        <p:strVal val="visible"/>
                                      </p:to>
                                    </p:set>
                                  </p:childTnLst>
                                </p:cTn>
                              </p:par>
                              <p:par>
                                <p:cTn id="139" presetID="1" presetClass="entr" presetSubtype="0" fill="hold" grpId="0" nodeType="withEffect">
                                  <p:stCondLst>
                                    <p:cond delay="6250"/>
                                  </p:stCondLst>
                                  <p:childTnLst>
                                    <p:set>
                                      <p:cBhvr>
                                        <p:cTn id="14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4" grpId="0"/>
      <p:bldP spid="5" grpId="0"/>
      <p:bldP spid="6" grpId="0"/>
      <p:bldP spid="8" grpId="0" build="p" animBg="1"/>
      <p:bldP spid="12" grpId="0"/>
      <p:bldP spid="13" grpId="0"/>
      <p:bldP spid="14" grpId="0"/>
      <p:bldP spid="17" grpId="0" animBg="1"/>
      <p:bldP spid="19" grpId="0" animBg="1"/>
      <p:bldP spid="20" grpId="0" animBg="1"/>
      <p:bldP spid="22" grpId="0" animBg="1"/>
      <p:bldP spid="24" grpId="0" animBg="1"/>
      <p:bldP spid="25" grpId="0" animBg="1"/>
      <p:bldP spid="26" grpId="0" animBg="1"/>
      <p:bldP spid="27" grpId="0" animBg="1"/>
      <p:bldP spid="28" grpId="0" animBg="1"/>
      <p:bldP spid="31" grpId="0" animBg="1"/>
      <p:bldP spid="32" grpId="0" animBg="1"/>
      <p:bldP spid="33" grpId="0" animBg="1"/>
      <p:bldP spid="23" grpId="0" animBg="1"/>
      <p:bldP spid="34" grpId="0" animBg="1"/>
      <p:bldP spid="35" grpId="0" animBg="1"/>
      <p:bldP spid="36" grpId="0" animBg="1"/>
      <p:bldP spid="37" grpId="0" animBg="1"/>
      <p:bldP spid="38" grpId="0" animBg="1"/>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4" grpId="0" animBg="1"/>
      <p:bldP spid="55" grpId="0" animBg="1"/>
      <p:bldP spid="56" grpId="0" animBg="1"/>
      <p:bldP spid="57" grpId="0" animBg="1"/>
      <p:bldP spid="58" grpId="0" animBg="1"/>
      <p:bldP spid="59" grpId="0" animBg="1"/>
      <p:bldP spid="60" grpId="0" animBg="1"/>
      <p:bldP spid="61" grpId="0" animBg="1"/>
      <p:bldP spid="62" grpId="0" animBg="1"/>
      <p:bldP spid="64" grpId="0" animBg="1"/>
      <p:bldP spid="65" grpId="0" animBg="1"/>
      <p:bldP spid="66" grpId="0" animBg="1"/>
      <p:bldP spid="67" grpId="0" animBg="1"/>
      <p:bldP spid="68" grpId="0" animBg="1"/>
      <p:bldP spid="69" grpId="0" animBg="1"/>
      <p:bldP spid="70" grpId="0" animBg="1"/>
      <p:bldP spid="71" grpId="0" animBg="1"/>
      <p:bldP spid="72" grpId="0" animBg="1"/>
      <p:bldP spid="52" grpId="0" animBg="1"/>
      <p:bldP spid="73" grpId="0" animBg="1"/>
      <p:bldP spid="53" grpId="0" animBg="1"/>
      <p:bldP spid="74" grpId="0" animBg="1"/>
      <p:bldP spid="75" grpId="0" animBg="1"/>
      <p:bldP spid="4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r>
              <a:rPr lang="nb-NO" dirty="0" smtClean="0"/>
              <a:t>Norges miljø- og biovitenskapelige universitet</a:t>
            </a:r>
            <a:endParaRPr lang="nb-NO" dirty="0"/>
          </a:p>
        </p:txBody>
      </p:sp>
      <p:sp>
        <p:nvSpPr>
          <p:cNvPr id="5" name="Plassholder for bunntekst 4"/>
          <p:cNvSpPr>
            <a:spLocks noGrp="1"/>
          </p:cNvSpPr>
          <p:nvPr>
            <p:ph type="ftr" sz="quarter" idx="11"/>
          </p:nvPr>
        </p:nvSpPr>
        <p:spPr/>
        <p:txBody>
          <a:bodyPr/>
          <a:lstStyle/>
          <a:p>
            <a:r>
              <a:rPr lang="nb-NO" dirty="0" smtClean="0"/>
              <a:t>Tittel</a:t>
            </a:r>
            <a:endParaRPr lang="nb-NO" dirty="0"/>
          </a:p>
        </p:txBody>
      </p:sp>
      <p:sp>
        <p:nvSpPr>
          <p:cNvPr id="6" name="Plassholder for lysbildenummer 5"/>
          <p:cNvSpPr>
            <a:spLocks noGrp="1"/>
          </p:cNvSpPr>
          <p:nvPr>
            <p:ph type="sldNum" sz="quarter" idx="12"/>
          </p:nvPr>
        </p:nvSpPr>
        <p:spPr/>
        <p:txBody>
          <a:bodyPr/>
          <a:lstStyle/>
          <a:p>
            <a:fld id="{76503D8D-F27D-49CA-A299-3589FD585F6D}" type="slidenum">
              <a:rPr lang="nb-NO" smtClean="0"/>
              <a:pPr/>
              <a:t>17</a:t>
            </a:fld>
            <a:endParaRPr lang="nb-NO" dirty="0"/>
          </a:p>
        </p:txBody>
      </p:sp>
      <p:cxnSp>
        <p:nvCxnSpPr>
          <p:cNvPr id="8" name="Rett linje 7"/>
          <p:cNvCxnSpPr/>
          <p:nvPr/>
        </p:nvCxnSpPr>
        <p:spPr>
          <a:xfrm>
            <a:off x="0" y="3356992"/>
            <a:ext cx="9144000" cy="0"/>
          </a:xfrm>
          <a:prstGeom prst="line">
            <a:avLst/>
          </a:prstGeom>
          <a:ln w="222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 name="Rett linje 9"/>
          <p:cNvCxnSpPr/>
          <p:nvPr/>
        </p:nvCxnSpPr>
        <p:spPr>
          <a:xfrm>
            <a:off x="6084168" y="2852936"/>
            <a:ext cx="0" cy="792088"/>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Rett linje 11"/>
          <p:cNvCxnSpPr/>
          <p:nvPr/>
        </p:nvCxnSpPr>
        <p:spPr>
          <a:xfrm>
            <a:off x="467544" y="3212976"/>
            <a:ext cx="0" cy="28803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ett linje 14"/>
          <p:cNvCxnSpPr/>
          <p:nvPr/>
        </p:nvCxnSpPr>
        <p:spPr>
          <a:xfrm>
            <a:off x="2843808" y="2852936"/>
            <a:ext cx="0" cy="792088"/>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ekstSylinder 17"/>
          <p:cNvSpPr txBox="1"/>
          <p:nvPr/>
        </p:nvSpPr>
        <p:spPr>
          <a:xfrm>
            <a:off x="576000" y="1563363"/>
            <a:ext cx="2082787" cy="400110"/>
          </a:xfrm>
          <a:prstGeom prst="rect">
            <a:avLst/>
          </a:prstGeom>
          <a:noFill/>
        </p:spPr>
        <p:txBody>
          <a:bodyPr wrap="square" rtlCol="0">
            <a:spAutoFit/>
          </a:bodyPr>
          <a:lstStyle/>
          <a:p>
            <a:r>
              <a:rPr lang="nb-NO" sz="2000" dirty="0" smtClean="0">
                <a:solidFill>
                  <a:prstClr val="black"/>
                </a:solidFill>
              </a:rPr>
              <a:t>Plan gis forrang</a:t>
            </a:r>
            <a:endParaRPr lang="nb-NO" sz="2000" dirty="0">
              <a:solidFill>
                <a:prstClr val="black"/>
              </a:solidFill>
            </a:endParaRPr>
          </a:p>
        </p:txBody>
      </p:sp>
      <p:sp>
        <p:nvSpPr>
          <p:cNvPr id="19" name="Venstre klammeparentes 18"/>
          <p:cNvSpPr/>
          <p:nvPr/>
        </p:nvSpPr>
        <p:spPr>
          <a:xfrm rot="5400000">
            <a:off x="1133984" y="881691"/>
            <a:ext cx="612000" cy="2807647"/>
          </a:xfrm>
          <a:prstGeom prst="leftBrace">
            <a:avLst>
              <a:gd name="adj1" fmla="val 8333"/>
              <a:gd name="adj2" fmla="val 51537"/>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dirty="0">
              <a:solidFill>
                <a:prstClr val="black"/>
              </a:solidFill>
            </a:endParaRPr>
          </a:p>
        </p:txBody>
      </p:sp>
      <p:sp>
        <p:nvSpPr>
          <p:cNvPr id="20" name="Venstre klammeparentes 19"/>
          <p:cNvSpPr/>
          <p:nvPr/>
        </p:nvSpPr>
        <p:spPr>
          <a:xfrm rot="5400000">
            <a:off x="4173489" y="863719"/>
            <a:ext cx="612000" cy="2807647"/>
          </a:xfrm>
          <a:prstGeom prst="leftBrace">
            <a:avLst>
              <a:gd name="adj1" fmla="val 8333"/>
              <a:gd name="adj2" fmla="val 51537"/>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dirty="0">
              <a:solidFill>
                <a:prstClr val="black"/>
              </a:solidFill>
            </a:endParaRPr>
          </a:p>
        </p:txBody>
      </p:sp>
      <p:sp>
        <p:nvSpPr>
          <p:cNvPr id="21" name="Venstre klammeparentes 20"/>
          <p:cNvSpPr/>
          <p:nvPr/>
        </p:nvSpPr>
        <p:spPr>
          <a:xfrm rot="5400000">
            <a:off x="7262520" y="863720"/>
            <a:ext cx="612000" cy="2807647"/>
          </a:xfrm>
          <a:prstGeom prst="leftBrace">
            <a:avLst>
              <a:gd name="adj1" fmla="val 8333"/>
              <a:gd name="adj2" fmla="val 51537"/>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dirty="0">
              <a:solidFill>
                <a:prstClr val="black"/>
              </a:solidFill>
            </a:endParaRPr>
          </a:p>
        </p:txBody>
      </p:sp>
      <p:sp>
        <p:nvSpPr>
          <p:cNvPr id="22" name="TekstSylinder 21"/>
          <p:cNvSpPr txBox="1"/>
          <p:nvPr/>
        </p:nvSpPr>
        <p:spPr>
          <a:xfrm>
            <a:off x="6353678" y="1563363"/>
            <a:ext cx="2536658" cy="400110"/>
          </a:xfrm>
          <a:prstGeom prst="rect">
            <a:avLst/>
          </a:prstGeom>
          <a:noFill/>
        </p:spPr>
        <p:txBody>
          <a:bodyPr wrap="square" rtlCol="0">
            <a:spAutoFit/>
          </a:bodyPr>
          <a:lstStyle/>
          <a:p>
            <a:r>
              <a:rPr lang="nb-NO" sz="2000" dirty="0" smtClean="0">
                <a:solidFill>
                  <a:prstClr val="black"/>
                </a:solidFill>
              </a:rPr>
              <a:t>Sektorlov gis forrang</a:t>
            </a:r>
            <a:endParaRPr lang="nb-NO" sz="2000" dirty="0">
              <a:solidFill>
                <a:prstClr val="black"/>
              </a:solidFill>
            </a:endParaRPr>
          </a:p>
        </p:txBody>
      </p:sp>
      <p:sp>
        <p:nvSpPr>
          <p:cNvPr id="23" name="TekstSylinder 22"/>
          <p:cNvSpPr txBox="1"/>
          <p:nvPr/>
        </p:nvSpPr>
        <p:spPr>
          <a:xfrm>
            <a:off x="3419872" y="1517196"/>
            <a:ext cx="2304255" cy="400110"/>
          </a:xfrm>
          <a:prstGeom prst="rect">
            <a:avLst/>
          </a:prstGeom>
          <a:noFill/>
        </p:spPr>
        <p:txBody>
          <a:bodyPr wrap="square" rtlCol="0">
            <a:spAutoFit/>
          </a:bodyPr>
          <a:lstStyle/>
          <a:p>
            <a:r>
              <a:rPr lang="nb-NO" sz="2000" dirty="0" smtClean="0">
                <a:solidFill>
                  <a:prstClr val="black"/>
                </a:solidFill>
              </a:rPr>
              <a:t>Likestilte systemer</a:t>
            </a:r>
            <a:endParaRPr lang="nb-NO" sz="2000" dirty="0">
              <a:solidFill>
                <a:prstClr val="black"/>
              </a:solidFill>
            </a:endParaRPr>
          </a:p>
        </p:txBody>
      </p:sp>
      <p:cxnSp>
        <p:nvCxnSpPr>
          <p:cNvPr id="25" name="Rett linje 24"/>
          <p:cNvCxnSpPr/>
          <p:nvPr/>
        </p:nvCxnSpPr>
        <p:spPr>
          <a:xfrm>
            <a:off x="1043608" y="3212976"/>
            <a:ext cx="0" cy="28803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Rett linje 25"/>
          <p:cNvCxnSpPr/>
          <p:nvPr/>
        </p:nvCxnSpPr>
        <p:spPr>
          <a:xfrm>
            <a:off x="1567550" y="3212976"/>
            <a:ext cx="0" cy="28803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ett linje 26"/>
          <p:cNvCxnSpPr/>
          <p:nvPr/>
        </p:nvCxnSpPr>
        <p:spPr>
          <a:xfrm>
            <a:off x="2195736" y="3201246"/>
            <a:ext cx="0" cy="28803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ett linje 27"/>
          <p:cNvCxnSpPr/>
          <p:nvPr/>
        </p:nvCxnSpPr>
        <p:spPr>
          <a:xfrm>
            <a:off x="3635896" y="3230102"/>
            <a:ext cx="0" cy="28803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ett linje 28"/>
          <p:cNvCxnSpPr/>
          <p:nvPr/>
        </p:nvCxnSpPr>
        <p:spPr>
          <a:xfrm>
            <a:off x="4479489" y="3201246"/>
            <a:ext cx="0" cy="28803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ett linje 30"/>
          <p:cNvCxnSpPr/>
          <p:nvPr/>
        </p:nvCxnSpPr>
        <p:spPr>
          <a:xfrm>
            <a:off x="5353200" y="3211681"/>
            <a:ext cx="0" cy="28803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Rett linje 31"/>
          <p:cNvCxnSpPr/>
          <p:nvPr/>
        </p:nvCxnSpPr>
        <p:spPr>
          <a:xfrm>
            <a:off x="7688578" y="3260681"/>
            <a:ext cx="0" cy="28803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kstSylinder 37"/>
          <p:cNvSpPr txBox="1"/>
          <p:nvPr/>
        </p:nvSpPr>
        <p:spPr>
          <a:xfrm>
            <a:off x="304410" y="2876336"/>
            <a:ext cx="395600" cy="369332"/>
          </a:xfrm>
          <a:prstGeom prst="rect">
            <a:avLst/>
          </a:prstGeom>
          <a:noFill/>
        </p:spPr>
        <p:txBody>
          <a:bodyPr wrap="square" rtlCol="0">
            <a:spAutoFit/>
          </a:bodyPr>
          <a:lstStyle/>
          <a:p>
            <a:r>
              <a:rPr lang="nb-NO" dirty="0" smtClean="0">
                <a:solidFill>
                  <a:prstClr val="black"/>
                </a:solidFill>
              </a:rPr>
              <a:t>A</a:t>
            </a:r>
            <a:endParaRPr lang="nb-NO" dirty="0">
              <a:solidFill>
                <a:prstClr val="black"/>
              </a:solidFill>
            </a:endParaRPr>
          </a:p>
        </p:txBody>
      </p:sp>
      <p:sp>
        <p:nvSpPr>
          <p:cNvPr id="39" name="TekstSylinder 38"/>
          <p:cNvSpPr txBox="1"/>
          <p:nvPr/>
        </p:nvSpPr>
        <p:spPr>
          <a:xfrm>
            <a:off x="873532" y="2869138"/>
            <a:ext cx="432048" cy="369332"/>
          </a:xfrm>
          <a:prstGeom prst="rect">
            <a:avLst/>
          </a:prstGeom>
          <a:noFill/>
        </p:spPr>
        <p:txBody>
          <a:bodyPr wrap="square" rtlCol="0">
            <a:spAutoFit/>
          </a:bodyPr>
          <a:lstStyle/>
          <a:p>
            <a:r>
              <a:rPr lang="nb-NO" dirty="0">
                <a:solidFill>
                  <a:prstClr val="black"/>
                </a:solidFill>
              </a:rPr>
              <a:t>B</a:t>
            </a:r>
          </a:p>
        </p:txBody>
      </p:sp>
      <p:sp>
        <p:nvSpPr>
          <p:cNvPr id="40" name="TekstSylinder 39"/>
          <p:cNvSpPr txBox="1"/>
          <p:nvPr/>
        </p:nvSpPr>
        <p:spPr>
          <a:xfrm>
            <a:off x="1374407" y="2881783"/>
            <a:ext cx="432048" cy="369332"/>
          </a:xfrm>
          <a:prstGeom prst="rect">
            <a:avLst/>
          </a:prstGeom>
          <a:noFill/>
        </p:spPr>
        <p:txBody>
          <a:bodyPr wrap="square" rtlCol="0">
            <a:spAutoFit/>
          </a:bodyPr>
          <a:lstStyle/>
          <a:p>
            <a:r>
              <a:rPr lang="nb-NO" dirty="0" smtClean="0">
                <a:solidFill>
                  <a:prstClr val="black"/>
                </a:solidFill>
              </a:rPr>
              <a:t>C</a:t>
            </a:r>
            <a:endParaRPr lang="nb-NO" dirty="0">
              <a:solidFill>
                <a:prstClr val="black"/>
              </a:solidFill>
            </a:endParaRPr>
          </a:p>
        </p:txBody>
      </p:sp>
      <p:sp>
        <p:nvSpPr>
          <p:cNvPr id="41" name="TekstSylinder 40"/>
          <p:cNvSpPr txBox="1"/>
          <p:nvPr/>
        </p:nvSpPr>
        <p:spPr>
          <a:xfrm>
            <a:off x="2032621" y="2891349"/>
            <a:ext cx="432048" cy="369332"/>
          </a:xfrm>
          <a:prstGeom prst="rect">
            <a:avLst/>
          </a:prstGeom>
          <a:noFill/>
        </p:spPr>
        <p:txBody>
          <a:bodyPr wrap="square" rtlCol="0">
            <a:spAutoFit/>
          </a:bodyPr>
          <a:lstStyle/>
          <a:p>
            <a:r>
              <a:rPr lang="nb-NO" dirty="0" smtClean="0">
                <a:solidFill>
                  <a:prstClr val="black"/>
                </a:solidFill>
              </a:rPr>
              <a:t>D</a:t>
            </a:r>
            <a:endParaRPr lang="nb-NO" dirty="0">
              <a:solidFill>
                <a:prstClr val="black"/>
              </a:solidFill>
            </a:endParaRPr>
          </a:p>
        </p:txBody>
      </p:sp>
      <p:sp>
        <p:nvSpPr>
          <p:cNvPr id="42" name="TekstSylinder 41"/>
          <p:cNvSpPr txBox="1"/>
          <p:nvPr/>
        </p:nvSpPr>
        <p:spPr>
          <a:xfrm>
            <a:off x="3462638" y="2868242"/>
            <a:ext cx="432048" cy="369332"/>
          </a:xfrm>
          <a:prstGeom prst="rect">
            <a:avLst/>
          </a:prstGeom>
          <a:noFill/>
        </p:spPr>
        <p:txBody>
          <a:bodyPr wrap="square" rtlCol="0">
            <a:spAutoFit/>
          </a:bodyPr>
          <a:lstStyle/>
          <a:p>
            <a:r>
              <a:rPr lang="nb-NO" dirty="0" smtClean="0">
                <a:solidFill>
                  <a:prstClr val="black"/>
                </a:solidFill>
              </a:rPr>
              <a:t>E</a:t>
            </a:r>
            <a:endParaRPr lang="nb-NO" dirty="0">
              <a:solidFill>
                <a:prstClr val="black"/>
              </a:solidFill>
            </a:endParaRPr>
          </a:p>
        </p:txBody>
      </p:sp>
      <p:sp>
        <p:nvSpPr>
          <p:cNvPr id="43" name="TekstSylinder 42"/>
          <p:cNvSpPr txBox="1"/>
          <p:nvPr/>
        </p:nvSpPr>
        <p:spPr>
          <a:xfrm>
            <a:off x="4336348" y="2852936"/>
            <a:ext cx="432048" cy="369332"/>
          </a:xfrm>
          <a:prstGeom prst="rect">
            <a:avLst/>
          </a:prstGeom>
          <a:noFill/>
        </p:spPr>
        <p:txBody>
          <a:bodyPr wrap="square" rtlCol="0">
            <a:spAutoFit/>
          </a:bodyPr>
          <a:lstStyle/>
          <a:p>
            <a:r>
              <a:rPr lang="nb-NO" dirty="0" smtClean="0">
                <a:solidFill>
                  <a:prstClr val="black"/>
                </a:solidFill>
              </a:rPr>
              <a:t>F</a:t>
            </a:r>
            <a:endParaRPr lang="nb-NO" dirty="0">
              <a:solidFill>
                <a:prstClr val="black"/>
              </a:solidFill>
            </a:endParaRPr>
          </a:p>
        </p:txBody>
      </p:sp>
      <p:sp>
        <p:nvSpPr>
          <p:cNvPr id="44" name="TekstSylinder 43"/>
          <p:cNvSpPr txBox="1"/>
          <p:nvPr/>
        </p:nvSpPr>
        <p:spPr>
          <a:xfrm>
            <a:off x="5164940" y="2868242"/>
            <a:ext cx="432048" cy="369332"/>
          </a:xfrm>
          <a:prstGeom prst="rect">
            <a:avLst/>
          </a:prstGeom>
          <a:noFill/>
        </p:spPr>
        <p:txBody>
          <a:bodyPr wrap="square" rtlCol="0">
            <a:spAutoFit/>
          </a:bodyPr>
          <a:lstStyle/>
          <a:p>
            <a:r>
              <a:rPr lang="nb-NO" dirty="0">
                <a:solidFill>
                  <a:prstClr val="black"/>
                </a:solidFill>
              </a:rPr>
              <a:t>G</a:t>
            </a:r>
          </a:p>
        </p:txBody>
      </p:sp>
      <p:sp>
        <p:nvSpPr>
          <p:cNvPr id="45" name="TekstSylinder 44"/>
          <p:cNvSpPr txBox="1"/>
          <p:nvPr/>
        </p:nvSpPr>
        <p:spPr>
          <a:xfrm>
            <a:off x="7472823" y="2800912"/>
            <a:ext cx="432048" cy="369332"/>
          </a:xfrm>
          <a:prstGeom prst="rect">
            <a:avLst/>
          </a:prstGeom>
          <a:noFill/>
        </p:spPr>
        <p:txBody>
          <a:bodyPr wrap="square" rtlCol="0">
            <a:spAutoFit/>
          </a:bodyPr>
          <a:lstStyle/>
          <a:p>
            <a:r>
              <a:rPr lang="nb-NO" dirty="0">
                <a:solidFill>
                  <a:prstClr val="black"/>
                </a:solidFill>
              </a:rPr>
              <a:t>H</a:t>
            </a:r>
          </a:p>
        </p:txBody>
      </p:sp>
      <p:cxnSp>
        <p:nvCxnSpPr>
          <p:cNvPr id="48" name="Rett pil 47"/>
          <p:cNvCxnSpPr/>
          <p:nvPr/>
        </p:nvCxnSpPr>
        <p:spPr>
          <a:xfrm>
            <a:off x="1043608" y="3533700"/>
            <a:ext cx="0" cy="432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kstSylinder 48"/>
          <p:cNvSpPr txBox="1"/>
          <p:nvPr/>
        </p:nvSpPr>
        <p:spPr>
          <a:xfrm>
            <a:off x="311045" y="4021372"/>
            <a:ext cx="1263140" cy="369332"/>
          </a:xfrm>
          <a:prstGeom prst="rect">
            <a:avLst/>
          </a:prstGeom>
          <a:noFill/>
        </p:spPr>
        <p:txBody>
          <a:bodyPr wrap="square" rtlCol="0">
            <a:spAutoFit/>
          </a:bodyPr>
          <a:lstStyle/>
          <a:p>
            <a:r>
              <a:rPr lang="nb-NO" dirty="0" smtClean="0">
                <a:solidFill>
                  <a:prstClr val="black"/>
                </a:solidFill>
              </a:rPr>
              <a:t>Veiloven</a:t>
            </a:r>
            <a:endParaRPr lang="nb-NO" dirty="0">
              <a:solidFill>
                <a:prstClr val="black"/>
              </a:solidFill>
            </a:endParaRPr>
          </a:p>
        </p:txBody>
      </p:sp>
      <p:sp>
        <p:nvSpPr>
          <p:cNvPr id="52" name="TekstSylinder 51"/>
          <p:cNvSpPr txBox="1"/>
          <p:nvPr/>
        </p:nvSpPr>
        <p:spPr>
          <a:xfrm>
            <a:off x="632826" y="5720302"/>
            <a:ext cx="1915210" cy="369332"/>
          </a:xfrm>
          <a:prstGeom prst="rect">
            <a:avLst/>
          </a:prstGeom>
          <a:noFill/>
        </p:spPr>
        <p:txBody>
          <a:bodyPr wrap="square" rtlCol="0">
            <a:spAutoFit/>
          </a:bodyPr>
          <a:lstStyle/>
          <a:p>
            <a:r>
              <a:rPr lang="nb-NO" dirty="0" smtClean="0">
                <a:solidFill>
                  <a:prstClr val="black"/>
                </a:solidFill>
              </a:rPr>
              <a:t>Forurensingslov</a:t>
            </a:r>
            <a:endParaRPr lang="nb-NO" dirty="0">
              <a:solidFill>
                <a:prstClr val="black"/>
              </a:solidFill>
            </a:endParaRPr>
          </a:p>
        </p:txBody>
      </p:sp>
      <p:sp>
        <p:nvSpPr>
          <p:cNvPr id="55" name="TekstSylinder 54"/>
          <p:cNvSpPr txBox="1"/>
          <p:nvPr/>
        </p:nvSpPr>
        <p:spPr>
          <a:xfrm>
            <a:off x="275981" y="4333079"/>
            <a:ext cx="1368598" cy="646331"/>
          </a:xfrm>
          <a:prstGeom prst="rect">
            <a:avLst/>
          </a:prstGeom>
          <a:noFill/>
        </p:spPr>
        <p:txBody>
          <a:bodyPr wrap="square" rtlCol="0">
            <a:spAutoFit/>
          </a:bodyPr>
          <a:lstStyle/>
          <a:p>
            <a:r>
              <a:rPr lang="nb-NO" dirty="0" smtClean="0">
                <a:solidFill>
                  <a:prstClr val="black"/>
                </a:solidFill>
              </a:rPr>
              <a:t>Jernbane- loven</a:t>
            </a:r>
            <a:endParaRPr lang="nb-NO" dirty="0">
              <a:solidFill>
                <a:prstClr val="black"/>
              </a:solidFill>
            </a:endParaRPr>
          </a:p>
        </p:txBody>
      </p:sp>
      <p:cxnSp>
        <p:nvCxnSpPr>
          <p:cNvPr id="56" name="Rett pil 55"/>
          <p:cNvCxnSpPr/>
          <p:nvPr/>
        </p:nvCxnSpPr>
        <p:spPr>
          <a:xfrm>
            <a:off x="2195736" y="3610103"/>
            <a:ext cx="0" cy="439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kstSylinder 58"/>
          <p:cNvSpPr txBox="1"/>
          <p:nvPr/>
        </p:nvSpPr>
        <p:spPr>
          <a:xfrm>
            <a:off x="1617868" y="4358429"/>
            <a:ext cx="1442468" cy="646331"/>
          </a:xfrm>
          <a:prstGeom prst="rect">
            <a:avLst/>
          </a:prstGeom>
          <a:noFill/>
        </p:spPr>
        <p:txBody>
          <a:bodyPr wrap="square" rtlCol="0">
            <a:spAutoFit/>
          </a:bodyPr>
          <a:lstStyle/>
          <a:p>
            <a:r>
              <a:rPr lang="nb-NO" dirty="0" err="1" smtClean="0">
                <a:solidFill>
                  <a:prstClr val="black"/>
                </a:solidFill>
              </a:rPr>
              <a:t>Naturmang-foldlov</a:t>
            </a:r>
            <a:endParaRPr lang="nb-NO" dirty="0">
              <a:solidFill>
                <a:prstClr val="black"/>
              </a:solidFill>
            </a:endParaRPr>
          </a:p>
        </p:txBody>
      </p:sp>
      <p:sp>
        <p:nvSpPr>
          <p:cNvPr id="60" name="TekstSylinder 59"/>
          <p:cNvSpPr txBox="1"/>
          <p:nvPr/>
        </p:nvSpPr>
        <p:spPr>
          <a:xfrm>
            <a:off x="1567550" y="4049678"/>
            <a:ext cx="1933600" cy="369332"/>
          </a:xfrm>
          <a:prstGeom prst="rect">
            <a:avLst/>
          </a:prstGeom>
          <a:noFill/>
        </p:spPr>
        <p:txBody>
          <a:bodyPr wrap="square" rtlCol="0">
            <a:spAutoFit/>
          </a:bodyPr>
          <a:lstStyle/>
          <a:p>
            <a:r>
              <a:rPr lang="nb-NO" dirty="0" smtClean="0">
                <a:solidFill>
                  <a:prstClr val="black"/>
                </a:solidFill>
              </a:rPr>
              <a:t>Kulturminnelov</a:t>
            </a:r>
            <a:endParaRPr lang="nb-NO" dirty="0">
              <a:solidFill>
                <a:prstClr val="black"/>
              </a:solidFill>
            </a:endParaRPr>
          </a:p>
        </p:txBody>
      </p:sp>
      <p:sp>
        <p:nvSpPr>
          <p:cNvPr id="63" name="TekstSylinder 62"/>
          <p:cNvSpPr txBox="1"/>
          <p:nvPr/>
        </p:nvSpPr>
        <p:spPr>
          <a:xfrm>
            <a:off x="1633197" y="5029686"/>
            <a:ext cx="1442468" cy="369332"/>
          </a:xfrm>
          <a:prstGeom prst="rect">
            <a:avLst/>
          </a:prstGeom>
          <a:noFill/>
        </p:spPr>
        <p:txBody>
          <a:bodyPr wrap="square" rtlCol="0">
            <a:spAutoFit/>
          </a:bodyPr>
          <a:lstStyle/>
          <a:p>
            <a:r>
              <a:rPr lang="nb-NO" dirty="0" smtClean="0">
                <a:solidFill>
                  <a:prstClr val="black"/>
                </a:solidFill>
              </a:rPr>
              <a:t>Jordlov</a:t>
            </a:r>
            <a:endParaRPr lang="nb-NO" dirty="0">
              <a:solidFill>
                <a:prstClr val="black"/>
              </a:solidFill>
            </a:endParaRPr>
          </a:p>
        </p:txBody>
      </p:sp>
      <p:pic>
        <p:nvPicPr>
          <p:cNvPr id="64" name="Bilde 63"/>
          <p:cNvPicPr>
            <a:picLocks noChangeAspect="1"/>
          </p:cNvPicPr>
          <p:nvPr/>
        </p:nvPicPr>
        <p:blipFill>
          <a:blip r:embed="rId2"/>
          <a:stretch>
            <a:fillRect/>
          </a:stretch>
        </p:blipFill>
        <p:spPr>
          <a:xfrm>
            <a:off x="576000" y="6083195"/>
            <a:ext cx="8178245" cy="676275"/>
          </a:xfrm>
          <a:prstGeom prst="rect">
            <a:avLst/>
          </a:prstGeom>
        </p:spPr>
      </p:pic>
      <p:sp>
        <p:nvSpPr>
          <p:cNvPr id="53" name="TekstSylinder 52"/>
          <p:cNvSpPr txBox="1"/>
          <p:nvPr/>
        </p:nvSpPr>
        <p:spPr>
          <a:xfrm>
            <a:off x="700131" y="6093596"/>
            <a:ext cx="1915210" cy="369332"/>
          </a:xfrm>
          <a:prstGeom prst="rect">
            <a:avLst/>
          </a:prstGeom>
          <a:noFill/>
        </p:spPr>
        <p:txBody>
          <a:bodyPr wrap="square" rtlCol="0">
            <a:spAutoFit/>
          </a:bodyPr>
          <a:lstStyle/>
          <a:p>
            <a:r>
              <a:rPr lang="nb-NO" dirty="0" smtClean="0">
                <a:solidFill>
                  <a:prstClr val="black"/>
                </a:solidFill>
              </a:rPr>
              <a:t>Akvakulturlov</a:t>
            </a:r>
            <a:endParaRPr lang="nb-NO" dirty="0">
              <a:solidFill>
                <a:prstClr val="black"/>
              </a:solidFill>
            </a:endParaRPr>
          </a:p>
        </p:txBody>
      </p:sp>
      <p:sp>
        <p:nvSpPr>
          <p:cNvPr id="67" name="TekstSylinder 66"/>
          <p:cNvSpPr txBox="1"/>
          <p:nvPr/>
        </p:nvSpPr>
        <p:spPr>
          <a:xfrm>
            <a:off x="3789006" y="4041170"/>
            <a:ext cx="1933600" cy="369332"/>
          </a:xfrm>
          <a:prstGeom prst="rect">
            <a:avLst/>
          </a:prstGeom>
          <a:noFill/>
        </p:spPr>
        <p:txBody>
          <a:bodyPr wrap="square" rtlCol="0">
            <a:spAutoFit/>
          </a:bodyPr>
          <a:lstStyle/>
          <a:p>
            <a:r>
              <a:rPr lang="nb-NO" dirty="0" smtClean="0">
                <a:solidFill>
                  <a:prstClr val="black"/>
                </a:solidFill>
              </a:rPr>
              <a:t>Minerallov</a:t>
            </a:r>
            <a:endParaRPr lang="nb-NO" dirty="0">
              <a:solidFill>
                <a:prstClr val="black"/>
              </a:solidFill>
            </a:endParaRPr>
          </a:p>
        </p:txBody>
      </p:sp>
      <p:sp>
        <p:nvSpPr>
          <p:cNvPr id="68" name="TekstSylinder 67"/>
          <p:cNvSpPr txBox="1"/>
          <p:nvPr/>
        </p:nvSpPr>
        <p:spPr>
          <a:xfrm>
            <a:off x="4691251" y="4654977"/>
            <a:ext cx="1933600" cy="369332"/>
          </a:xfrm>
          <a:prstGeom prst="rect">
            <a:avLst/>
          </a:prstGeom>
          <a:noFill/>
        </p:spPr>
        <p:txBody>
          <a:bodyPr wrap="square" rtlCol="0">
            <a:spAutoFit/>
          </a:bodyPr>
          <a:lstStyle/>
          <a:p>
            <a:r>
              <a:rPr lang="nb-NO" dirty="0" smtClean="0">
                <a:solidFill>
                  <a:prstClr val="black"/>
                </a:solidFill>
              </a:rPr>
              <a:t>Energilov</a:t>
            </a:r>
            <a:endParaRPr lang="nb-NO" dirty="0">
              <a:solidFill>
                <a:prstClr val="black"/>
              </a:solidFill>
            </a:endParaRPr>
          </a:p>
        </p:txBody>
      </p:sp>
      <p:sp>
        <p:nvSpPr>
          <p:cNvPr id="69" name="TekstSylinder 68"/>
          <p:cNvSpPr txBox="1"/>
          <p:nvPr/>
        </p:nvSpPr>
        <p:spPr>
          <a:xfrm>
            <a:off x="4482767" y="5021408"/>
            <a:ext cx="1933600" cy="369332"/>
          </a:xfrm>
          <a:prstGeom prst="rect">
            <a:avLst/>
          </a:prstGeom>
          <a:noFill/>
        </p:spPr>
        <p:txBody>
          <a:bodyPr wrap="square" rtlCol="0">
            <a:spAutoFit/>
          </a:bodyPr>
          <a:lstStyle/>
          <a:p>
            <a:r>
              <a:rPr lang="nb-NO" dirty="0" smtClean="0">
                <a:solidFill>
                  <a:prstClr val="black"/>
                </a:solidFill>
              </a:rPr>
              <a:t>Vannressurslov</a:t>
            </a:r>
            <a:endParaRPr lang="nb-NO" dirty="0">
              <a:solidFill>
                <a:prstClr val="black"/>
              </a:solidFill>
            </a:endParaRPr>
          </a:p>
        </p:txBody>
      </p:sp>
      <p:cxnSp>
        <p:nvCxnSpPr>
          <p:cNvPr id="70" name="Rett pil 69"/>
          <p:cNvCxnSpPr/>
          <p:nvPr/>
        </p:nvCxnSpPr>
        <p:spPr>
          <a:xfrm>
            <a:off x="4479489" y="3593599"/>
            <a:ext cx="0" cy="439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Rett pil 70"/>
          <p:cNvCxnSpPr/>
          <p:nvPr/>
        </p:nvCxnSpPr>
        <p:spPr>
          <a:xfrm>
            <a:off x="5353200" y="3645024"/>
            <a:ext cx="0" cy="9984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kstSylinder 72"/>
          <p:cNvSpPr txBox="1"/>
          <p:nvPr/>
        </p:nvSpPr>
        <p:spPr>
          <a:xfrm>
            <a:off x="7100504" y="3660037"/>
            <a:ext cx="1933600" cy="646331"/>
          </a:xfrm>
          <a:prstGeom prst="rect">
            <a:avLst/>
          </a:prstGeom>
          <a:noFill/>
        </p:spPr>
        <p:txBody>
          <a:bodyPr wrap="square" rtlCol="0">
            <a:spAutoFit/>
          </a:bodyPr>
          <a:lstStyle/>
          <a:p>
            <a:r>
              <a:rPr lang="nb-NO" dirty="0" smtClean="0">
                <a:solidFill>
                  <a:prstClr val="black"/>
                </a:solidFill>
              </a:rPr>
              <a:t>Energilov</a:t>
            </a:r>
          </a:p>
          <a:p>
            <a:r>
              <a:rPr lang="nb-NO" dirty="0" smtClean="0">
                <a:solidFill>
                  <a:prstClr val="black"/>
                </a:solidFill>
              </a:rPr>
              <a:t>(kraftlinjer)</a:t>
            </a:r>
            <a:endParaRPr lang="nb-NO" dirty="0">
              <a:solidFill>
                <a:prstClr val="black"/>
              </a:solidFill>
            </a:endParaRPr>
          </a:p>
        </p:txBody>
      </p:sp>
      <p:sp>
        <p:nvSpPr>
          <p:cNvPr id="74" name="TekstSylinder 73"/>
          <p:cNvSpPr txBox="1"/>
          <p:nvPr/>
        </p:nvSpPr>
        <p:spPr>
          <a:xfrm>
            <a:off x="7038744" y="4363221"/>
            <a:ext cx="1933600" cy="646331"/>
          </a:xfrm>
          <a:prstGeom prst="rect">
            <a:avLst/>
          </a:prstGeom>
          <a:noFill/>
        </p:spPr>
        <p:txBody>
          <a:bodyPr wrap="square" rtlCol="0">
            <a:spAutoFit/>
          </a:bodyPr>
          <a:lstStyle/>
          <a:p>
            <a:r>
              <a:rPr lang="nb-NO" dirty="0" smtClean="0">
                <a:solidFill>
                  <a:prstClr val="black"/>
                </a:solidFill>
              </a:rPr>
              <a:t>Petroleumslov</a:t>
            </a:r>
          </a:p>
          <a:p>
            <a:r>
              <a:rPr lang="nb-NO" dirty="0" smtClean="0">
                <a:solidFill>
                  <a:prstClr val="black"/>
                </a:solidFill>
              </a:rPr>
              <a:t>(rørledninger)</a:t>
            </a:r>
            <a:endParaRPr lang="nb-NO" dirty="0">
              <a:solidFill>
                <a:prstClr val="black"/>
              </a:solidFill>
            </a:endParaRPr>
          </a:p>
        </p:txBody>
      </p:sp>
      <p:cxnSp>
        <p:nvCxnSpPr>
          <p:cNvPr id="77" name="Rett pil 76"/>
          <p:cNvCxnSpPr>
            <a:endCxn id="52" idx="0"/>
          </p:cNvCxnSpPr>
          <p:nvPr/>
        </p:nvCxnSpPr>
        <p:spPr>
          <a:xfrm>
            <a:off x="1551960" y="3645024"/>
            <a:ext cx="38471" cy="20752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9" name="Bilde 78"/>
          <p:cNvPicPr>
            <a:picLocks noChangeAspect="1"/>
          </p:cNvPicPr>
          <p:nvPr/>
        </p:nvPicPr>
        <p:blipFill>
          <a:blip r:embed="rId2"/>
          <a:stretch>
            <a:fillRect/>
          </a:stretch>
        </p:blipFill>
        <p:spPr>
          <a:xfrm>
            <a:off x="7160122" y="296923"/>
            <a:ext cx="1814365" cy="676275"/>
          </a:xfrm>
          <a:prstGeom prst="rect">
            <a:avLst/>
          </a:prstGeom>
        </p:spPr>
      </p:pic>
      <p:sp>
        <p:nvSpPr>
          <p:cNvPr id="80" name="Tittel 1"/>
          <p:cNvSpPr>
            <a:spLocks noGrp="1"/>
          </p:cNvSpPr>
          <p:nvPr>
            <p:ph type="title"/>
          </p:nvPr>
        </p:nvSpPr>
        <p:spPr>
          <a:xfrm>
            <a:off x="1248786" y="72057"/>
            <a:ext cx="6818518" cy="1231106"/>
          </a:xfrm>
        </p:spPr>
        <p:txBody>
          <a:bodyPr/>
          <a:lstStyle/>
          <a:p>
            <a:pPr algn="ctr"/>
            <a:r>
              <a:rPr lang="en-US" dirty="0" smtClean="0"/>
              <a:t>Connection models in the Norwegian legislation</a:t>
            </a:r>
            <a:endParaRPr lang="en-US" dirty="0"/>
          </a:p>
        </p:txBody>
      </p:sp>
    </p:spTree>
    <p:extLst>
      <p:ext uri="{BB962C8B-B14F-4D97-AF65-F5344CB8AC3E}">
        <p14:creationId xmlns:p14="http://schemas.microsoft.com/office/powerpoint/2010/main" val="11555031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7092280" y="95124"/>
            <a:ext cx="2051720" cy="1919066"/>
          </a:xfrm>
          <a:prstGeom prst="rect">
            <a:avLst/>
          </a:prstGeom>
        </p:spPr>
      </p:pic>
      <p:sp>
        <p:nvSpPr>
          <p:cNvPr id="2" name="Tittel 1"/>
          <p:cNvSpPr>
            <a:spLocks noGrp="1"/>
          </p:cNvSpPr>
          <p:nvPr>
            <p:ph type="title"/>
          </p:nvPr>
        </p:nvSpPr>
        <p:spPr>
          <a:xfrm>
            <a:off x="576000" y="365175"/>
            <a:ext cx="6732304" cy="1231106"/>
          </a:xfrm>
        </p:spPr>
        <p:txBody>
          <a:bodyPr/>
          <a:lstStyle/>
          <a:p>
            <a:pPr algn="ctr"/>
            <a:r>
              <a:rPr lang="nb-NO" dirty="0" smtClean="0"/>
              <a:t>Hvordan oppfylle intensjonene?</a:t>
            </a:r>
            <a:endParaRPr lang="nb-NO" dirty="0"/>
          </a:p>
        </p:txBody>
      </p:sp>
      <p:sp>
        <p:nvSpPr>
          <p:cNvPr id="3" name="Plassholder for innhold 2"/>
          <p:cNvSpPr>
            <a:spLocks noGrp="1"/>
          </p:cNvSpPr>
          <p:nvPr>
            <p:ph idx="1"/>
          </p:nvPr>
        </p:nvSpPr>
        <p:spPr>
          <a:xfrm>
            <a:off x="576000" y="1844824"/>
            <a:ext cx="7992000" cy="3960440"/>
          </a:xfrm>
        </p:spPr>
        <p:txBody>
          <a:bodyPr/>
          <a:lstStyle/>
          <a:p>
            <a:r>
              <a:rPr lang="nb-NO" dirty="0" smtClean="0"/>
              <a:t>Plan- og bygningsloven som den «felles arena» for all sektorvirksomhet?</a:t>
            </a:r>
          </a:p>
          <a:p>
            <a:r>
              <a:rPr lang="nb-NO" dirty="0" smtClean="0"/>
              <a:t>Sektorlov </a:t>
            </a:r>
            <a:r>
              <a:rPr lang="nb-NO" dirty="0"/>
              <a:t>vs. plan- og bygningslov:</a:t>
            </a:r>
          </a:p>
          <a:p>
            <a:pPr lvl="1"/>
            <a:r>
              <a:rPr lang="nb-NO" dirty="0"/>
              <a:t>Konsekvent kobling mellom sektorlov og </a:t>
            </a:r>
            <a:r>
              <a:rPr lang="nb-NO" dirty="0" smtClean="0"/>
              <a:t>pbl?</a:t>
            </a:r>
            <a:endParaRPr lang="nb-NO" dirty="0"/>
          </a:p>
          <a:p>
            <a:pPr lvl="1"/>
            <a:r>
              <a:rPr lang="nb-NO" dirty="0" smtClean="0"/>
              <a:t>Mer hensiktsmessig med en felles bestemmelse i plan- og bygningsloven?</a:t>
            </a:r>
            <a:endParaRPr lang="nb-NO" dirty="0"/>
          </a:p>
          <a:p>
            <a:pPr lvl="1"/>
            <a:endParaRPr lang="nb-NO" dirty="0"/>
          </a:p>
          <a:p>
            <a:endParaRPr lang="nb-NO" dirty="0"/>
          </a:p>
        </p:txBody>
      </p:sp>
      <p:sp>
        <p:nvSpPr>
          <p:cNvPr id="4" name="Plassholder for dato 3"/>
          <p:cNvSpPr>
            <a:spLocks noGrp="1"/>
          </p:cNvSpPr>
          <p:nvPr>
            <p:ph type="dt" sz="half" idx="10"/>
          </p:nvPr>
        </p:nvSpPr>
        <p:spPr/>
        <p:txBody>
          <a:bodyPr/>
          <a:lstStyle/>
          <a:p>
            <a:r>
              <a:rPr lang="nb-NO" smtClean="0"/>
              <a:t>Norges miljø- og biovitenskapelige universitet</a:t>
            </a:r>
            <a:endParaRPr lang="nb-NO"/>
          </a:p>
        </p:txBody>
      </p:sp>
      <p:sp>
        <p:nvSpPr>
          <p:cNvPr id="5" name="Plassholder for bunntekst 4"/>
          <p:cNvSpPr>
            <a:spLocks noGrp="1"/>
          </p:cNvSpPr>
          <p:nvPr>
            <p:ph type="ftr" sz="quarter" idx="11"/>
          </p:nvPr>
        </p:nvSpPr>
        <p:spPr/>
        <p:txBody>
          <a:bodyPr/>
          <a:lstStyle/>
          <a:p>
            <a:r>
              <a:rPr lang="nb-NO" dirty="0"/>
              <a:t>Samordning av lover i utmark</a:t>
            </a:r>
          </a:p>
        </p:txBody>
      </p:sp>
      <p:sp>
        <p:nvSpPr>
          <p:cNvPr id="6" name="Plassholder for lysbildenummer 5"/>
          <p:cNvSpPr>
            <a:spLocks noGrp="1"/>
          </p:cNvSpPr>
          <p:nvPr>
            <p:ph type="sldNum" sz="quarter" idx="12"/>
          </p:nvPr>
        </p:nvSpPr>
        <p:spPr/>
        <p:txBody>
          <a:bodyPr/>
          <a:lstStyle/>
          <a:p>
            <a:fld id="{76503D8D-F27D-49CA-A299-3589FD585F6D}" type="slidenum">
              <a:rPr lang="nb-NO" smtClean="0"/>
              <a:t>18</a:t>
            </a:fld>
            <a:endParaRPr lang="nb-NO"/>
          </a:p>
        </p:txBody>
      </p:sp>
      <p:pic>
        <p:nvPicPr>
          <p:cNvPr id="8" name="Content Placeholder 5" descr="Liggende forma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46608" y="5737225"/>
            <a:ext cx="8229600" cy="1120775"/>
          </a:xfrm>
          <a:prstGeom prst="rect">
            <a:avLst/>
          </a:prstGeom>
        </p:spPr>
      </p:pic>
    </p:spTree>
    <p:extLst>
      <p:ext uri="{BB962C8B-B14F-4D97-AF65-F5344CB8AC3E}">
        <p14:creationId xmlns:p14="http://schemas.microsoft.com/office/powerpoint/2010/main" val="33038199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576000" y="2060848"/>
            <a:ext cx="7992000" cy="738664"/>
          </a:xfrm>
        </p:spPr>
        <p:txBody>
          <a:bodyPr/>
          <a:lstStyle/>
          <a:p>
            <a:pPr algn="ctr"/>
            <a:r>
              <a:rPr lang="nb-NO" dirty="0" smtClean="0"/>
              <a:t>Takk for oppmerksomheten</a:t>
            </a:r>
            <a:endParaRPr lang="nb-NO" dirty="0"/>
          </a:p>
        </p:txBody>
      </p:sp>
      <p:sp>
        <p:nvSpPr>
          <p:cNvPr id="4" name="Undertittel 3"/>
          <p:cNvSpPr>
            <a:spLocks noGrp="1"/>
          </p:cNvSpPr>
          <p:nvPr>
            <p:ph type="subTitle" idx="1"/>
          </p:nvPr>
        </p:nvSpPr>
        <p:spPr/>
        <p:txBody>
          <a:bodyPr/>
          <a:lstStyle/>
          <a:p>
            <a:endParaRPr lang="nb-NO"/>
          </a:p>
        </p:txBody>
      </p:sp>
    </p:spTree>
    <p:extLst>
      <p:ext uri="{BB962C8B-B14F-4D97-AF65-F5344CB8AC3E}">
        <p14:creationId xmlns:p14="http://schemas.microsoft.com/office/powerpoint/2010/main" val="13805572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r>
              <a:rPr lang="nb-NO" smtClean="0"/>
              <a:t>Norges miljø- og biovitenskapelige universitet</a:t>
            </a:r>
            <a:endParaRPr lang="nb-NO" dirty="0"/>
          </a:p>
        </p:txBody>
      </p:sp>
      <p:sp>
        <p:nvSpPr>
          <p:cNvPr id="5" name="Plassholder for bunntekst 4"/>
          <p:cNvSpPr>
            <a:spLocks noGrp="1"/>
          </p:cNvSpPr>
          <p:nvPr>
            <p:ph type="ftr" sz="quarter" idx="11"/>
          </p:nvPr>
        </p:nvSpPr>
        <p:spPr/>
        <p:txBody>
          <a:bodyPr/>
          <a:lstStyle/>
          <a:p>
            <a:r>
              <a:rPr lang="nb-NO" smtClean="0"/>
              <a:t>Tittel på presentasjon</a:t>
            </a:r>
            <a:endParaRPr lang="nb-NO"/>
          </a:p>
        </p:txBody>
      </p:sp>
      <p:sp>
        <p:nvSpPr>
          <p:cNvPr id="6" name="Plassholder for lysbildenummer 5"/>
          <p:cNvSpPr>
            <a:spLocks noGrp="1"/>
          </p:cNvSpPr>
          <p:nvPr>
            <p:ph type="sldNum" sz="quarter" idx="12"/>
          </p:nvPr>
        </p:nvSpPr>
        <p:spPr/>
        <p:txBody>
          <a:bodyPr/>
          <a:lstStyle/>
          <a:p>
            <a:fld id="{76503D8D-F27D-49CA-A299-3589FD585F6D}" type="slidenum">
              <a:rPr lang="nb-NO" smtClean="0"/>
              <a:t>2</a:t>
            </a:fld>
            <a:endParaRPr lang="nb-NO"/>
          </a:p>
        </p:txBody>
      </p:sp>
      <p:pic>
        <p:nvPicPr>
          <p:cNvPr id="1026" name="Picture 2" descr="Struktur EVAPLAN 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521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27584" y="169954"/>
            <a:ext cx="6818518" cy="1231106"/>
          </a:xfrm>
        </p:spPr>
        <p:txBody>
          <a:bodyPr/>
          <a:lstStyle/>
          <a:p>
            <a:pPr algn="ctr"/>
            <a:r>
              <a:rPr lang="nb-NO" dirty="0" smtClean="0"/>
              <a:t>Modul II</a:t>
            </a:r>
            <a:br>
              <a:rPr lang="nb-NO" dirty="0" smtClean="0"/>
            </a:br>
            <a:r>
              <a:rPr lang="nb-NO" dirty="0" smtClean="0"/>
              <a:t>Samordning</a:t>
            </a:r>
            <a:endParaRPr lang="nb-NO" dirty="0"/>
          </a:p>
        </p:txBody>
      </p:sp>
      <p:sp>
        <p:nvSpPr>
          <p:cNvPr id="4" name="Plassholder for dato 3"/>
          <p:cNvSpPr>
            <a:spLocks noGrp="1"/>
          </p:cNvSpPr>
          <p:nvPr>
            <p:ph type="dt" sz="half" idx="10"/>
          </p:nvPr>
        </p:nvSpPr>
        <p:spPr/>
        <p:txBody>
          <a:bodyPr/>
          <a:lstStyle/>
          <a:p>
            <a:r>
              <a:rPr lang="nb-NO" dirty="0" smtClean="0"/>
              <a:t>Norges miljø- og biovitenskapelige universitet</a:t>
            </a:r>
            <a:endParaRPr lang="nb-NO" dirty="0"/>
          </a:p>
        </p:txBody>
      </p:sp>
      <p:sp>
        <p:nvSpPr>
          <p:cNvPr id="5" name="Plassholder for bunntekst 4"/>
          <p:cNvSpPr>
            <a:spLocks noGrp="1"/>
          </p:cNvSpPr>
          <p:nvPr>
            <p:ph type="ftr" sz="quarter" idx="11"/>
          </p:nvPr>
        </p:nvSpPr>
        <p:spPr/>
        <p:txBody>
          <a:bodyPr/>
          <a:lstStyle/>
          <a:p>
            <a:r>
              <a:rPr lang="nb-NO" dirty="0" smtClean="0"/>
              <a:t>Kampen om arealene – Nikolai K. Winge</a:t>
            </a:r>
            <a:endParaRPr lang="nb-NO" dirty="0"/>
          </a:p>
        </p:txBody>
      </p:sp>
      <p:sp>
        <p:nvSpPr>
          <p:cNvPr id="6" name="Plassholder for lysbildenummer 5"/>
          <p:cNvSpPr>
            <a:spLocks noGrp="1"/>
          </p:cNvSpPr>
          <p:nvPr>
            <p:ph type="sldNum" sz="quarter" idx="12"/>
          </p:nvPr>
        </p:nvSpPr>
        <p:spPr/>
        <p:txBody>
          <a:bodyPr/>
          <a:lstStyle/>
          <a:p>
            <a:fld id="{76503D8D-F27D-49CA-A299-3589FD585F6D}" type="slidenum">
              <a:rPr lang="nb-NO" smtClean="0"/>
              <a:t>3</a:t>
            </a:fld>
            <a:endParaRPr lang="nb-NO" dirty="0"/>
          </a:p>
        </p:txBody>
      </p:sp>
      <p:pic>
        <p:nvPicPr>
          <p:cNvPr id="7" name="Content Placeholder 5" descr="Liggende forma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46608" y="5737225"/>
            <a:ext cx="8229600" cy="1120775"/>
          </a:xfrm>
          <a:prstGeom prst="rect">
            <a:avLst/>
          </a:prstGeom>
        </p:spPr>
      </p:pic>
      <p:pic>
        <p:nvPicPr>
          <p:cNvPr id="8" name="Picture 1" descr="logo.jpg"/>
          <p:cNvPicPr>
            <a:picLocks noChangeAspect="1"/>
          </p:cNvPicPr>
          <p:nvPr/>
        </p:nvPicPr>
        <p:blipFill>
          <a:blip r:embed="rId3" cstate="print">
            <a:extLst>
              <a:ext uri="{28A0092B-C50C-407E-A947-70E740481C1C}">
                <a14:useLocalDpi xmlns:a14="http://schemas.microsoft.com/office/drawing/2010/main" val="0"/>
              </a:ext>
            </a:extLst>
          </a:blip>
          <a:srcRect l="4082" t="6406" r="8163" b="12157"/>
          <a:stretch>
            <a:fillRect/>
          </a:stretch>
        </p:blipFill>
        <p:spPr bwMode="auto">
          <a:xfrm>
            <a:off x="7812608" y="260988"/>
            <a:ext cx="863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ssholder for innhold 2"/>
          <p:cNvSpPr>
            <a:spLocks noGrp="1"/>
          </p:cNvSpPr>
          <p:nvPr>
            <p:ph idx="1"/>
          </p:nvPr>
        </p:nvSpPr>
        <p:spPr>
          <a:xfrm>
            <a:off x="600501" y="1447542"/>
            <a:ext cx="7992000" cy="5078486"/>
          </a:xfrm>
        </p:spPr>
        <p:txBody>
          <a:bodyPr/>
          <a:lstStyle/>
          <a:p>
            <a:r>
              <a:rPr lang="nb-NO" dirty="0"/>
              <a:t>PBL2008 har som mål at </a:t>
            </a:r>
            <a:r>
              <a:rPr lang="nb-NO" dirty="0" smtClean="0"/>
              <a:t>«</a:t>
            </a:r>
            <a:r>
              <a:rPr lang="nb-NO" i="1" dirty="0" smtClean="0"/>
              <a:t>planlegging skal være den felles arena</a:t>
            </a:r>
            <a:r>
              <a:rPr lang="nb-NO" dirty="0" smtClean="0"/>
              <a:t>» </a:t>
            </a:r>
            <a:r>
              <a:rPr lang="nb-NO" dirty="0"/>
              <a:t>for samordning av interesser, slik at </a:t>
            </a:r>
            <a:r>
              <a:rPr lang="nb-NO" dirty="0" smtClean="0"/>
              <a:t>beslutninger </a:t>
            </a:r>
            <a:r>
              <a:rPr lang="nb-NO" dirty="0"/>
              <a:t>som tas bygger på helhetlige og langsiktige </a:t>
            </a:r>
            <a:r>
              <a:rPr lang="nb-NO" dirty="0" smtClean="0"/>
              <a:t>vurdereringer.</a:t>
            </a:r>
          </a:p>
          <a:p>
            <a:r>
              <a:rPr lang="nb-NO" dirty="0" smtClean="0"/>
              <a:t>I Eva-plan vil vi:</a:t>
            </a:r>
          </a:p>
          <a:p>
            <a:pPr lvl="1"/>
            <a:r>
              <a:rPr lang="nb-NO" sz="2000" dirty="0" smtClean="0"/>
              <a:t>Kartlegge og analysere plan- og bygningslovens virkemidler for samordning i offentlig ressursforvaltning.</a:t>
            </a:r>
          </a:p>
          <a:p>
            <a:pPr lvl="1"/>
            <a:r>
              <a:rPr lang="nb-NO" sz="2000" dirty="0" smtClean="0"/>
              <a:t>Drøfte om virkemidlene er egnet til å oppfylle lovgivers intensjoner.</a:t>
            </a:r>
          </a:p>
          <a:p>
            <a:pPr lvl="1"/>
            <a:r>
              <a:rPr lang="nb-NO" sz="2000" dirty="0" smtClean="0"/>
              <a:t>Undersøke om lovgivers intensjoner etterleves i praksis.</a:t>
            </a:r>
          </a:p>
          <a:p>
            <a:pPr lvl="1"/>
            <a:r>
              <a:rPr lang="nb-NO" sz="2000" dirty="0" smtClean="0"/>
              <a:t>Finne eventuelle svakheter i dagens rettsregler og praksis.</a:t>
            </a:r>
          </a:p>
          <a:p>
            <a:pPr lvl="1"/>
            <a:r>
              <a:rPr lang="nb-NO" sz="2000" dirty="0" smtClean="0"/>
              <a:t>Komme med forslag til eventuelle forbedringer.</a:t>
            </a:r>
          </a:p>
          <a:p>
            <a:endParaRPr lang="nb-NO" dirty="0" smtClean="0"/>
          </a:p>
          <a:p>
            <a:endParaRPr lang="nb-NO" dirty="0"/>
          </a:p>
        </p:txBody>
      </p:sp>
    </p:spTree>
    <p:extLst>
      <p:ext uri="{BB962C8B-B14F-4D97-AF65-F5344CB8AC3E}">
        <p14:creationId xmlns:p14="http://schemas.microsoft.com/office/powerpoint/2010/main" val="2416229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99592" y="75902"/>
            <a:ext cx="6818518" cy="615553"/>
          </a:xfrm>
        </p:spPr>
        <p:txBody>
          <a:bodyPr/>
          <a:lstStyle/>
          <a:p>
            <a:pPr algn="ctr"/>
            <a:r>
              <a:rPr lang="nb-NO" dirty="0"/>
              <a:t>Modul </a:t>
            </a:r>
            <a:r>
              <a:rPr lang="nb-NO" dirty="0" smtClean="0"/>
              <a:t>II - Samordning</a:t>
            </a:r>
            <a:endParaRPr lang="nb-NO" dirty="0"/>
          </a:p>
        </p:txBody>
      </p:sp>
      <p:sp>
        <p:nvSpPr>
          <p:cNvPr id="4" name="Plassholder for dato 3"/>
          <p:cNvSpPr>
            <a:spLocks noGrp="1"/>
          </p:cNvSpPr>
          <p:nvPr>
            <p:ph type="dt" sz="half" idx="10"/>
          </p:nvPr>
        </p:nvSpPr>
        <p:spPr/>
        <p:txBody>
          <a:bodyPr/>
          <a:lstStyle/>
          <a:p>
            <a:r>
              <a:rPr lang="nb-NO" dirty="0" smtClean="0"/>
              <a:t>Norges miljø- og biovitenskapelige universitet</a:t>
            </a:r>
            <a:endParaRPr lang="nb-NO" dirty="0"/>
          </a:p>
        </p:txBody>
      </p:sp>
      <p:sp>
        <p:nvSpPr>
          <p:cNvPr id="5" name="Plassholder for bunntekst 4"/>
          <p:cNvSpPr>
            <a:spLocks noGrp="1"/>
          </p:cNvSpPr>
          <p:nvPr>
            <p:ph type="ftr" sz="quarter" idx="11"/>
          </p:nvPr>
        </p:nvSpPr>
        <p:spPr/>
        <p:txBody>
          <a:bodyPr/>
          <a:lstStyle/>
          <a:p>
            <a:r>
              <a:rPr lang="nb-NO" dirty="0" smtClean="0"/>
              <a:t>Tittel på presentasjon</a:t>
            </a:r>
            <a:endParaRPr lang="nb-NO" dirty="0"/>
          </a:p>
        </p:txBody>
      </p:sp>
      <p:sp>
        <p:nvSpPr>
          <p:cNvPr id="6" name="Plassholder for lysbildenummer 5"/>
          <p:cNvSpPr>
            <a:spLocks noGrp="1"/>
          </p:cNvSpPr>
          <p:nvPr>
            <p:ph type="sldNum" sz="quarter" idx="12"/>
          </p:nvPr>
        </p:nvSpPr>
        <p:spPr/>
        <p:txBody>
          <a:bodyPr/>
          <a:lstStyle/>
          <a:p>
            <a:fld id="{76503D8D-F27D-49CA-A299-3589FD585F6D}" type="slidenum">
              <a:rPr lang="nb-NO" smtClean="0"/>
              <a:t>4</a:t>
            </a:fld>
            <a:endParaRPr lang="nb-NO" dirty="0"/>
          </a:p>
        </p:txBody>
      </p:sp>
      <p:pic>
        <p:nvPicPr>
          <p:cNvPr id="7" name="Bilde 6"/>
          <p:cNvPicPr>
            <a:picLocks noChangeAspect="1"/>
          </p:cNvPicPr>
          <p:nvPr/>
        </p:nvPicPr>
        <p:blipFill>
          <a:blip r:embed="rId2"/>
          <a:stretch>
            <a:fillRect/>
          </a:stretch>
        </p:blipFill>
        <p:spPr>
          <a:xfrm>
            <a:off x="395927" y="6114965"/>
            <a:ext cx="8734425" cy="514350"/>
          </a:xfrm>
          <a:prstGeom prst="rect">
            <a:avLst/>
          </a:prstGeom>
        </p:spPr>
      </p:pic>
      <p:sp>
        <p:nvSpPr>
          <p:cNvPr id="3" name="Plassholder for innhold 2"/>
          <p:cNvSpPr>
            <a:spLocks noGrp="1"/>
          </p:cNvSpPr>
          <p:nvPr>
            <p:ph idx="1"/>
          </p:nvPr>
        </p:nvSpPr>
        <p:spPr>
          <a:xfrm>
            <a:off x="576000" y="794742"/>
            <a:ext cx="7992000" cy="5010523"/>
          </a:xfrm>
        </p:spPr>
        <p:txBody>
          <a:bodyPr/>
          <a:lstStyle/>
          <a:p>
            <a:r>
              <a:rPr lang="nb-NO" dirty="0" smtClean="0"/>
              <a:t>Våre forskningsspørsmål:</a:t>
            </a:r>
            <a:endParaRPr lang="nb-NO" dirty="0"/>
          </a:p>
          <a:p>
            <a:pPr marL="0" indent="0">
              <a:buNone/>
            </a:pPr>
            <a:r>
              <a:rPr lang="nb-NO" sz="2000" dirty="0"/>
              <a:t>1) Er forholdet mellom </a:t>
            </a:r>
            <a:r>
              <a:rPr lang="nb-NO" sz="2000" dirty="0" smtClean="0"/>
              <a:t>plan- og bygningsloven </a:t>
            </a:r>
            <a:r>
              <a:rPr lang="nb-NO" sz="2000" dirty="0"/>
              <a:t>og sektorlover avklart, med fokus på sektorlover av betydning for arealbruken, f.eks. veiloven, energilov, minerallov og jordloven, samt lover som gir virkemidler for arealbruksbegrensninger, som naturmangfoldloven og kulturminneloven?</a:t>
            </a:r>
          </a:p>
          <a:p>
            <a:pPr marL="0" indent="0">
              <a:buNone/>
            </a:pPr>
            <a:r>
              <a:rPr lang="nb-NO" sz="2000" dirty="0"/>
              <a:t>2) Hvilken betydning har innsigelsesreglene </a:t>
            </a:r>
            <a:r>
              <a:rPr lang="nb-NO" sz="2000" dirty="0" smtClean="0"/>
              <a:t>med </a:t>
            </a:r>
            <a:r>
              <a:rPr lang="nb-NO" sz="2000" dirty="0"/>
              <a:t>hensyn til målet om samordning mellom sektorer og myndighetsnivåer?</a:t>
            </a:r>
          </a:p>
          <a:p>
            <a:pPr marL="0" indent="0">
              <a:buNone/>
            </a:pPr>
            <a:r>
              <a:rPr lang="nb-NO" sz="2000" dirty="0"/>
              <a:t>3) Hvordan fungerer fylkeskommunens nye </a:t>
            </a:r>
            <a:r>
              <a:rPr lang="nb-NO" sz="2000" dirty="0" smtClean="0"/>
              <a:t>instrumenter </a:t>
            </a:r>
            <a:r>
              <a:rPr lang="nb-NO" sz="2000" dirty="0"/>
              <a:t>og regionalt planforum </a:t>
            </a:r>
            <a:r>
              <a:rPr lang="nb-NO" sz="2000" dirty="0" smtClean="0"/>
              <a:t>som </a:t>
            </a:r>
            <a:r>
              <a:rPr lang="nb-NO" sz="2000" dirty="0"/>
              <a:t>samordningsmekanismer og veiledningsfora? </a:t>
            </a:r>
            <a:r>
              <a:rPr lang="nb-NO" sz="2000" dirty="0" smtClean="0"/>
              <a:t>Hvilke planer </a:t>
            </a:r>
            <a:r>
              <a:rPr lang="nb-NO" sz="2000" dirty="0"/>
              <a:t>er prioritert i planstrategiene fra 2012, og endres dette for planstrategiene i 2016?</a:t>
            </a:r>
          </a:p>
          <a:p>
            <a:pPr marL="0" indent="0">
              <a:buNone/>
            </a:pPr>
            <a:r>
              <a:rPr lang="nb-NO" sz="2000" dirty="0"/>
              <a:t>4) Hvordan oppleves lovens instrumenter på lokalt nivå </a:t>
            </a:r>
            <a:r>
              <a:rPr lang="nb-NO" sz="2000" dirty="0" smtClean="0"/>
              <a:t>mht. </a:t>
            </a:r>
            <a:r>
              <a:rPr lang="nb-NO" sz="2000" dirty="0"/>
              <a:t>samordning på tvers av </a:t>
            </a:r>
            <a:r>
              <a:rPr lang="nb-NO" sz="2000" dirty="0" smtClean="0"/>
              <a:t>sektorer</a:t>
            </a:r>
          </a:p>
          <a:p>
            <a:pPr marL="0" indent="0">
              <a:buNone/>
            </a:pPr>
            <a:r>
              <a:rPr lang="nb-NO" sz="2000" dirty="0" smtClean="0"/>
              <a:t>5</a:t>
            </a:r>
            <a:r>
              <a:rPr lang="nb-NO" sz="2000" dirty="0"/>
              <a:t>) Hensyntas nasjonale forventninger i regional og kommunalt planlegging?</a:t>
            </a:r>
          </a:p>
          <a:p>
            <a:pPr marL="0" indent="0">
              <a:buNone/>
            </a:pPr>
            <a:r>
              <a:rPr lang="nb-NO" sz="2000" dirty="0"/>
              <a:t>6) Bidrar interkommunalt plansamarbeid </a:t>
            </a:r>
            <a:r>
              <a:rPr lang="nb-NO" sz="2000" dirty="0" smtClean="0"/>
              <a:t>til </a:t>
            </a:r>
            <a:r>
              <a:rPr lang="nb-NO" sz="2000" dirty="0"/>
              <a:t>samordning på tvers av kommunegrenser?</a:t>
            </a:r>
          </a:p>
          <a:p>
            <a:endParaRPr lang="nb-NO" dirty="0"/>
          </a:p>
        </p:txBody>
      </p:sp>
      <p:sp>
        <p:nvSpPr>
          <p:cNvPr id="8" name="Plassholder for innhold 2"/>
          <p:cNvSpPr txBox="1">
            <a:spLocks/>
          </p:cNvSpPr>
          <p:nvPr/>
        </p:nvSpPr>
        <p:spPr>
          <a:xfrm>
            <a:off x="576000" y="794742"/>
            <a:ext cx="7992000" cy="5010523"/>
          </a:xfrm>
          <a:prstGeom prst="rect">
            <a:avLst/>
          </a:prstGeom>
        </p:spPr>
        <p:txBody>
          <a:bodyPr vert="horz" wrap="square" lIns="0" tIns="0" rIns="0" bIns="0" rtlCol="0" anchor="t" anchorCtr="0">
            <a:noAutofit/>
          </a:bodyPr>
          <a:lstStyle>
            <a:lvl1pPr marL="198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666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34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2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b-NO" dirty="0" smtClean="0"/>
              <a:t>Våre forskningsspørsmål:</a:t>
            </a:r>
          </a:p>
          <a:p>
            <a:pPr marL="0" indent="0">
              <a:buFont typeface="Arial" panose="020B0604020202020204" pitchFamily="34" charset="0"/>
              <a:buNone/>
            </a:pPr>
            <a:r>
              <a:rPr lang="nb-NO" sz="2000" dirty="0" smtClean="0">
                <a:solidFill>
                  <a:srgbClr val="FF0000"/>
                </a:solidFill>
              </a:rPr>
              <a:t>1) Er forholdet mellom plan- og bygningsloven og sektorlover avklart, med fokus på sektorlover av betydning for arealbruken, f.eks. veiloven, energilov, minerallov og jordloven, samt lover som gir virkemidler for arealbruksbegrensninger, som naturmangfoldloven og kulturminneloven?</a:t>
            </a:r>
          </a:p>
          <a:p>
            <a:pPr marL="0" indent="0">
              <a:buFont typeface="Arial" panose="020B0604020202020204" pitchFamily="34" charset="0"/>
              <a:buNone/>
            </a:pPr>
            <a:r>
              <a:rPr lang="nb-NO" sz="2000" dirty="0" smtClean="0"/>
              <a:t>2) Hvilken betydning har innsigelsesreglene med hensyn til målet om samordning mellom sektorer og myndighetsnivåer?</a:t>
            </a:r>
          </a:p>
          <a:p>
            <a:pPr marL="0" indent="0">
              <a:buFont typeface="Arial" panose="020B0604020202020204" pitchFamily="34" charset="0"/>
              <a:buNone/>
            </a:pPr>
            <a:r>
              <a:rPr lang="nb-NO" sz="2000" dirty="0" smtClean="0"/>
              <a:t>3) Hvordan fungerer fylkeskommunens nye instrumenter og regionalt planforum som samordningsmekanismer og veiledningsfora? Hvilke planer er prioritert i planstrategiene fra 2012, og endres dette for planstrategiene i 2016?</a:t>
            </a:r>
          </a:p>
          <a:p>
            <a:pPr marL="0" indent="0">
              <a:buFont typeface="Arial" panose="020B0604020202020204" pitchFamily="34" charset="0"/>
              <a:buNone/>
            </a:pPr>
            <a:r>
              <a:rPr lang="nb-NO" sz="2000" dirty="0" smtClean="0"/>
              <a:t>4) Hvordan oppleves lovens instrumenter på lokalt nivå mht. samordning på tvers av sektorer</a:t>
            </a:r>
          </a:p>
          <a:p>
            <a:pPr marL="0" indent="0">
              <a:buFont typeface="Arial" panose="020B0604020202020204" pitchFamily="34" charset="0"/>
              <a:buNone/>
            </a:pPr>
            <a:r>
              <a:rPr lang="nb-NO" sz="2000" dirty="0" smtClean="0"/>
              <a:t>5) Hensyntas nasjonale forventninger i regional og kommunalt planlegging?</a:t>
            </a:r>
          </a:p>
          <a:p>
            <a:pPr marL="0" indent="0">
              <a:buFont typeface="Arial" panose="020B0604020202020204" pitchFamily="34" charset="0"/>
              <a:buNone/>
            </a:pPr>
            <a:r>
              <a:rPr lang="nb-NO" sz="2000" dirty="0" smtClean="0"/>
              <a:t>6) Bidrar interkommunalt plansamarbeid til samordning på tvers av kommunegrenser?</a:t>
            </a:r>
          </a:p>
          <a:p>
            <a:endParaRPr lang="nb-NO" dirty="0"/>
          </a:p>
        </p:txBody>
      </p:sp>
      <p:pic>
        <p:nvPicPr>
          <p:cNvPr id="9" name="Picture 1" descr="logo.jpg"/>
          <p:cNvPicPr>
            <a:picLocks noChangeAspect="1"/>
          </p:cNvPicPr>
          <p:nvPr/>
        </p:nvPicPr>
        <p:blipFill>
          <a:blip r:embed="rId3" cstate="print">
            <a:extLst>
              <a:ext uri="{28A0092B-C50C-407E-A947-70E740481C1C}">
                <a14:useLocalDpi xmlns:a14="http://schemas.microsoft.com/office/drawing/2010/main" val="0"/>
              </a:ext>
            </a:extLst>
          </a:blip>
          <a:srcRect l="4082" t="6406" r="8163" b="12157"/>
          <a:stretch>
            <a:fillRect/>
          </a:stretch>
        </p:blipFill>
        <p:spPr bwMode="auto">
          <a:xfrm>
            <a:off x="7812608" y="260988"/>
            <a:ext cx="863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67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41176" y="499526"/>
            <a:ext cx="8028448" cy="615553"/>
          </a:xfrm>
        </p:spPr>
        <p:txBody>
          <a:bodyPr/>
          <a:lstStyle/>
          <a:p>
            <a:pPr algn="ctr"/>
            <a:r>
              <a:rPr lang="nb-NO" dirty="0" smtClean="0"/>
              <a:t>Plan- og bygningsloven</a:t>
            </a:r>
            <a:endParaRPr lang="nb-NO" dirty="0"/>
          </a:p>
        </p:txBody>
      </p:sp>
      <p:sp>
        <p:nvSpPr>
          <p:cNvPr id="3" name="Plassholder for innhold 2"/>
          <p:cNvSpPr>
            <a:spLocks noGrp="1"/>
          </p:cNvSpPr>
          <p:nvPr>
            <p:ph idx="1"/>
          </p:nvPr>
        </p:nvSpPr>
        <p:spPr>
          <a:xfrm>
            <a:off x="567373" y="1556792"/>
            <a:ext cx="7992000" cy="3979433"/>
          </a:xfrm>
        </p:spPr>
        <p:txBody>
          <a:bodyPr/>
          <a:lstStyle/>
          <a:p>
            <a:r>
              <a:rPr lang="nb-NO" dirty="0" smtClean="0"/>
              <a:t>Samordning står sentralt i plan- og bygningsloven.</a:t>
            </a:r>
          </a:p>
          <a:p>
            <a:r>
              <a:rPr lang="nb-NO" dirty="0" smtClean="0"/>
              <a:t>Pbl. § 1-1 første og annet ledd:</a:t>
            </a:r>
          </a:p>
          <a:p>
            <a:pPr lvl="1"/>
            <a:r>
              <a:rPr lang="nb-NO" dirty="0" smtClean="0"/>
              <a:t>«Loven </a:t>
            </a:r>
            <a:r>
              <a:rPr lang="nb-NO" dirty="0"/>
              <a:t>skal fremme bærekraftig utvikling til beste for den enkelte, samfunnet og framtidige </a:t>
            </a:r>
            <a:r>
              <a:rPr lang="nb-NO" dirty="0" smtClean="0"/>
              <a:t>generasjoner.</a:t>
            </a:r>
            <a:endParaRPr lang="nb-NO" dirty="0"/>
          </a:p>
          <a:p>
            <a:pPr lvl="1"/>
            <a:r>
              <a:rPr lang="nb-NO" dirty="0" smtClean="0"/>
              <a:t>Planlegging </a:t>
            </a:r>
            <a:r>
              <a:rPr lang="nb-NO" dirty="0"/>
              <a:t>etter loven skal bidra til å </a:t>
            </a:r>
            <a:r>
              <a:rPr lang="nb-NO" dirty="0" smtClean="0"/>
              <a:t>samordne </a:t>
            </a:r>
            <a:r>
              <a:rPr lang="nb-NO" dirty="0"/>
              <a:t>statlige</a:t>
            </a:r>
            <a:r>
              <a:rPr lang="nb-NO" dirty="0" smtClean="0"/>
              <a:t>, regionale </a:t>
            </a:r>
            <a:r>
              <a:rPr lang="nb-NO" dirty="0"/>
              <a:t>og </a:t>
            </a:r>
            <a:r>
              <a:rPr lang="nb-NO" dirty="0" smtClean="0"/>
              <a:t>kommunale </a:t>
            </a:r>
            <a:r>
              <a:rPr lang="nb-NO" dirty="0"/>
              <a:t>oppgaver og gi grunnlag for vedtak om bruk og vern av ressurser</a:t>
            </a:r>
            <a:r>
              <a:rPr lang="nb-NO" dirty="0" smtClean="0"/>
              <a:t>.»</a:t>
            </a:r>
          </a:p>
          <a:p>
            <a:r>
              <a:rPr lang="nb-NO" dirty="0" smtClean="0"/>
              <a:t>Pbl. § 3-1 første ledd:</a:t>
            </a:r>
          </a:p>
          <a:p>
            <a:pPr lvl="1"/>
            <a:r>
              <a:rPr lang="nb-NO" dirty="0" smtClean="0"/>
              <a:t> Her gis en ikke-uttømmende liste over hvilke interesser som skal ivaretas gjennom planlegging.</a:t>
            </a:r>
            <a:endParaRPr lang="nb-NO" dirty="0"/>
          </a:p>
        </p:txBody>
      </p:sp>
      <p:pic>
        <p:nvPicPr>
          <p:cNvPr id="7" name="Picture 1" descr="logo.jpg"/>
          <p:cNvPicPr>
            <a:picLocks noChangeAspect="1"/>
          </p:cNvPicPr>
          <p:nvPr/>
        </p:nvPicPr>
        <p:blipFill>
          <a:blip r:embed="rId2" cstate="print">
            <a:extLst>
              <a:ext uri="{28A0092B-C50C-407E-A947-70E740481C1C}">
                <a14:useLocalDpi xmlns:a14="http://schemas.microsoft.com/office/drawing/2010/main" val="0"/>
              </a:ext>
            </a:extLst>
          </a:blip>
          <a:srcRect l="4082" t="6406" r="8163" b="12157"/>
          <a:stretch>
            <a:fillRect/>
          </a:stretch>
        </p:blipFill>
        <p:spPr bwMode="auto">
          <a:xfrm>
            <a:off x="7812608" y="260988"/>
            <a:ext cx="863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5" descr="Liggende forma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46608" y="5737225"/>
            <a:ext cx="8229600" cy="1120775"/>
          </a:xfrm>
          <a:prstGeom prst="rect">
            <a:avLst/>
          </a:prstGeom>
        </p:spPr>
      </p:pic>
    </p:spTree>
    <p:extLst>
      <p:ext uri="{BB962C8B-B14F-4D97-AF65-F5344CB8AC3E}">
        <p14:creationId xmlns:p14="http://schemas.microsoft.com/office/powerpoint/2010/main" val="1311971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187" y="260988"/>
            <a:ext cx="8028448" cy="615553"/>
          </a:xfrm>
        </p:spPr>
        <p:txBody>
          <a:bodyPr/>
          <a:lstStyle/>
          <a:p>
            <a:pPr algn="ctr"/>
            <a:r>
              <a:rPr lang="nb-NO" dirty="0" smtClean="0"/>
              <a:t>Plan- og bygningsloven</a:t>
            </a:r>
            <a:endParaRPr lang="nb-NO" dirty="0"/>
          </a:p>
        </p:txBody>
      </p:sp>
      <p:sp>
        <p:nvSpPr>
          <p:cNvPr id="3" name="Plassholder for innhold 2"/>
          <p:cNvSpPr>
            <a:spLocks noGrp="1"/>
          </p:cNvSpPr>
          <p:nvPr>
            <p:ph idx="1"/>
          </p:nvPr>
        </p:nvSpPr>
        <p:spPr>
          <a:xfrm>
            <a:off x="565408" y="1266289"/>
            <a:ext cx="7992000" cy="3979433"/>
          </a:xfrm>
        </p:spPr>
        <p:txBody>
          <a:bodyPr/>
          <a:lstStyle/>
          <a:p>
            <a:r>
              <a:rPr lang="nb-NO" dirty="0" smtClean="0"/>
              <a:t>Pbl. § 3-1 annet ledd:</a:t>
            </a:r>
          </a:p>
          <a:p>
            <a:pPr lvl="1"/>
            <a:r>
              <a:rPr lang="nb-NO" dirty="0" smtClean="0"/>
              <a:t>«Planleggingen </a:t>
            </a:r>
            <a:r>
              <a:rPr lang="nb-NO" dirty="0"/>
              <a:t>skal fremme helhet ved at sektorer, oppgaver og interesser i et område ses i sammenheng gjennom samordning og samarbeid om oppgaveløsning mellom sektormyndigheter og mellom statlige, regionale og kommunale organer, private organisasjoner og institusjoner, og </a:t>
            </a:r>
            <a:r>
              <a:rPr lang="nb-NO" dirty="0" smtClean="0"/>
              <a:t>allmennheten»</a:t>
            </a:r>
          </a:p>
          <a:p>
            <a:r>
              <a:rPr lang="nb-NO" dirty="0" smtClean="0"/>
              <a:t>Pbl. skal bidra til bærekraftig utvikling gjennom:</a:t>
            </a:r>
          </a:p>
          <a:p>
            <a:pPr lvl="1"/>
            <a:r>
              <a:rPr lang="nb-NO" dirty="0" smtClean="0"/>
              <a:t>Horisontal samordning av statlige interesser.</a:t>
            </a:r>
          </a:p>
          <a:p>
            <a:pPr lvl="1"/>
            <a:r>
              <a:rPr lang="nb-NO" dirty="0" smtClean="0"/>
              <a:t>Vertikal samordning av statlige, regionale og kommunale interesser.</a:t>
            </a:r>
            <a:endParaRPr lang="nb-NO" dirty="0"/>
          </a:p>
        </p:txBody>
      </p:sp>
      <p:pic>
        <p:nvPicPr>
          <p:cNvPr id="7" name="Picture 1" descr="logo.jpg"/>
          <p:cNvPicPr>
            <a:picLocks noChangeAspect="1"/>
          </p:cNvPicPr>
          <p:nvPr/>
        </p:nvPicPr>
        <p:blipFill>
          <a:blip r:embed="rId2" cstate="print">
            <a:extLst>
              <a:ext uri="{28A0092B-C50C-407E-A947-70E740481C1C}">
                <a14:useLocalDpi xmlns:a14="http://schemas.microsoft.com/office/drawing/2010/main" val="0"/>
              </a:ext>
            </a:extLst>
          </a:blip>
          <a:srcRect l="4082" t="6406" r="8163" b="12157"/>
          <a:stretch>
            <a:fillRect/>
          </a:stretch>
        </p:blipFill>
        <p:spPr bwMode="auto">
          <a:xfrm>
            <a:off x="7812608" y="260988"/>
            <a:ext cx="863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5" descr="Liggende forma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46608" y="5737225"/>
            <a:ext cx="8229600" cy="1120775"/>
          </a:xfrm>
          <a:prstGeom prst="rect">
            <a:avLst/>
          </a:prstGeom>
        </p:spPr>
      </p:pic>
    </p:spTree>
    <p:extLst>
      <p:ext uri="{BB962C8B-B14F-4D97-AF65-F5344CB8AC3E}">
        <p14:creationId xmlns:p14="http://schemas.microsoft.com/office/powerpoint/2010/main" val="3831281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6000" y="476672"/>
            <a:ext cx="6818518" cy="615553"/>
          </a:xfrm>
        </p:spPr>
        <p:txBody>
          <a:bodyPr/>
          <a:lstStyle/>
          <a:p>
            <a:pPr algn="ctr"/>
            <a:r>
              <a:rPr lang="nb-NO" dirty="0" smtClean="0"/>
              <a:t>Utfordringer</a:t>
            </a:r>
            <a:endParaRPr lang="nb-NO" dirty="0"/>
          </a:p>
        </p:txBody>
      </p:sp>
      <p:sp>
        <p:nvSpPr>
          <p:cNvPr id="3" name="Plassholder for innhold 2"/>
          <p:cNvSpPr>
            <a:spLocks noGrp="1"/>
          </p:cNvSpPr>
          <p:nvPr>
            <p:ph idx="1"/>
          </p:nvPr>
        </p:nvSpPr>
        <p:spPr>
          <a:xfrm>
            <a:off x="576000" y="1268761"/>
            <a:ext cx="7992000" cy="4536504"/>
          </a:xfrm>
        </p:spPr>
        <p:txBody>
          <a:bodyPr/>
          <a:lstStyle/>
          <a:p>
            <a:r>
              <a:rPr lang="nb-NO" sz="2800" dirty="0" smtClean="0"/>
              <a:t>Den offentlige ressurs- og arealforvaltningen er:</a:t>
            </a:r>
          </a:p>
          <a:p>
            <a:r>
              <a:rPr lang="nb-NO" dirty="0" smtClean="0"/>
              <a:t>Sektorisert </a:t>
            </a:r>
            <a:r>
              <a:rPr lang="nb-NO" dirty="0"/>
              <a:t>og </a:t>
            </a:r>
            <a:r>
              <a:rPr lang="nb-NO" dirty="0" smtClean="0"/>
              <a:t>fragmentert</a:t>
            </a:r>
            <a:r>
              <a:rPr lang="nb-NO" dirty="0"/>
              <a:t>;</a:t>
            </a:r>
            <a:endParaRPr lang="nb-NO" dirty="0" smtClean="0"/>
          </a:p>
          <a:p>
            <a:pPr lvl="1"/>
            <a:r>
              <a:rPr lang="nb-NO" dirty="0" smtClean="0"/>
              <a:t>En kompleks fordeling av beslutningskompetanse på tvers av sektorer og mellom nivåer.</a:t>
            </a:r>
            <a:endParaRPr lang="nb-NO" dirty="0"/>
          </a:p>
          <a:p>
            <a:r>
              <a:rPr lang="nb-NO" dirty="0" smtClean="0"/>
              <a:t>Utstrakt </a:t>
            </a:r>
            <a:r>
              <a:rPr lang="nb-NO" dirty="0"/>
              <a:t>bruk av </a:t>
            </a:r>
            <a:r>
              <a:rPr lang="nb-NO" dirty="0" smtClean="0"/>
              <a:t>fullmaktslovgivning</a:t>
            </a:r>
            <a:r>
              <a:rPr lang="nb-NO" dirty="0"/>
              <a:t>;</a:t>
            </a:r>
            <a:endParaRPr lang="nb-NO" dirty="0" smtClean="0"/>
          </a:p>
          <a:p>
            <a:pPr lvl="1"/>
            <a:r>
              <a:rPr lang="nb-NO" dirty="0" smtClean="0"/>
              <a:t>Rettsreglene oppstiller saksbehandlingskrav, men determinerer sjelden løsningen på konflikter.</a:t>
            </a:r>
            <a:endParaRPr lang="nb-NO" dirty="0"/>
          </a:p>
          <a:p>
            <a:r>
              <a:rPr lang="nb-NO" dirty="0" smtClean="0"/>
              <a:t>Tiltaksfokusert;</a:t>
            </a:r>
          </a:p>
          <a:p>
            <a:pPr lvl="1"/>
            <a:r>
              <a:rPr lang="nb-NO" dirty="0" smtClean="0"/>
              <a:t>Rettsreglene har stort fokus på enkeltprosjekter slik at forvaltningen skjer bit-for-bit.</a:t>
            </a:r>
          </a:p>
          <a:p>
            <a:pPr lvl="1"/>
            <a:endParaRPr lang="nb-NO" dirty="0"/>
          </a:p>
          <a:p>
            <a:endParaRPr lang="nb-NO" dirty="0"/>
          </a:p>
        </p:txBody>
      </p:sp>
      <p:sp>
        <p:nvSpPr>
          <p:cNvPr id="4" name="Plassholder for dato 3"/>
          <p:cNvSpPr>
            <a:spLocks noGrp="1"/>
          </p:cNvSpPr>
          <p:nvPr>
            <p:ph type="dt" sz="half" idx="10"/>
          </p:nvPr>
        </p:nvSpPr>
        <p:spPr/>
        <p:txBody>
          <a:bodyPr/>
          <a:lstStyle/>
          <a:p>
            <a:r>
              <a:rPr lang="nb-NO" dirty="0" smtClean="0"/>
              <a:t>Norges miljø- og biovitenskapelige universitet</a:t>
            </a:r>
            <a:endParaRPr lang="nb-NO" dirty="0"/>
          </a:p>
        </p:txBody>
      </p:sp>
      <p:sp>
        <p:nvSpPr>
          <p:cNvPr id="5" name="Plassholder for bunntekst 4"/>
          <p:cNvSpPr>
            <a:spLocks noGrp="1"/>
          </p:cNvSpPr>
          <p:nvPr>
            <p:ph type="ftr" sz="quarter" idx="11"/>
          </p:nvPr>
        </p:nvSpPr>
        <p:spPr/>
        <p:txBody>
          <a:bodyPr/>
          <a:lstStyle/>
          <a:p>
            <a:r>
              <a:rPr lang="nb-NO" dirty="0" smtClean="0"/>
              <a:t>Samordning</a:t>
            </a:r>
            <a:endParaRPr lang="nb-NO" dirty="0"/>
          </a:p>
        </p:txBody>
      </p:sp>
      <p:sp>
        <p:nvSpPr>
          <p:cNvPr id="6" name="Plassholder for lysbildenummer 5"/>
          <p:cNvSpPr>
            <a:spLocks noGrp="1"/>
          </p:cNvSpPr>
          <p:nvPr>
            <p:ph type="sldNum" sz="quarter" idx="12"/>
          </p:nvPr>
        </p:nvSpPr>
        <p:spPr/>
        <p:txBody>
          <a:bodyPr/>
          <a:lstStyle/>
          <a:p>
            <a:fld id="{76503D8D-F27D-49CA-A299-3589FD585F6D}" type="slidenum">
              <a:rPr lang="nb-NO" smtClean="0"/>
              <a:t>7</a:t>
            </a:fld>
            <a:endParaRPr lang="nb-NO" dirty="0"/>
          </a:p>
        </p:txBody>
      </p:sp>
      <p:pic>
        <p:nvPicPr>
          <p:cNvPr id="7" name="Content Placeholder 5" descr="Liggende forma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46608" y="5737225"/>
            <a:ext cx="8229600" cy="1120775"/>
          </a:xfrm>
          <a:prstGeom prst="rect">
            <a:avLst/>
          </a:prstGeom>
        </p:spPr>
      </p:pic>
      <p:pic>
        <p:nvPicPr>
          <p:cNvPr id="8" name="Picture 1" descr="logo.jpg"/>
          <p:cNvPicPr>
            <a:picLocks noChangeAspect="1"/>
          </p:cNvPicPr>
          <p:nvPr/>
        </p:nvPicPr>
        <p:blipFill>
          <a:blip r:embed="rId3" cstate="print">
            <a:extLst>
              <a:ext uri="{28A0092B-C50C-407E-A947-70E740481C1C}">
                <a14:useLocalDpi xmlns:a14="http://schemas.microsoft.com/office/drawing/2010/main" val="0"/>
              </a:ext>
            </a:extLst>
          </a:blip>
          <a:srcRect l="4082" t="6406" r="8163" b="12157"/>
          <a:stretch>
            <a:fillRect/>
          </a:stretch>
        </p:blipFill>
        <p:spPr bwMode="auto">
          <a:xfrm>
            <a:off x="7812608" y="260988"/>
            <a:ext cx="863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9416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79380" y="399963"/>
            <a:ext cx="7236360" cy="1169551"/>
          </a:xfrm>
        </p:spPr>
        <p:txBody>
          <a:bodyPr/>
          <a:lstStyle/>
          <a:p>
            <a:pPr algn="ctr"/>
            <a:r>
              <a:rPr lang="nb-NO" sz="4400" dirty="0"/>
              <a:t>Et </a:t>
            </a:r>
            <a:r>
              <a:rPr lang="nb-NO" sz="4400" dirty="0" smtClean="0"/>
              <a:t>lite tilbakeblikk</a:t>
            </a:r>
            <a:r>
              <a:rPr lang="nb-NO" sz="4400" dirty="0"/>
              <a:t/>
            </a:r>
            <a:br>
              <a:rPr lang="nb-NO" sz="4400" dirty="0"/>
            </a:br>
            <a:r>
              <a:rPr lang="nb-NO" sz="3200" i="1" dirty="0" smtClean="0"/>
              <a:t>Samordning </a:t>
            </a:r>
            <a:endParaRPr lang="nb-NO" sz="3200" dirty="0"/>
          </a:p>
        </p:txBody>
      </p:sp>
      <p:sp>
        <p:nvSpPr>
          <p:cNvPr id="3" name="Plassholder for innhold 2"/>
          <p:cNvSpPr>
            <a:spLocks noGrp="1"/>
          </p:cNvSpPr>
          <p:nvPr>
            <p:ph idx="1"/>
          </p:nvPr>
        </p:nvSpPr>
        <p:spPr>
          <a:xfrm>
            <a:off x="576000" y="1825831"/>
            <a:ext cx="7992000" cy="4267465"/>
          </a:xfrm>
        </p:spPr>
        <p:txBody>
          <a:bodyPr/>
          <a:lstStyle/>
          <a:p>
            <a:r>
              <a:rPr lang="nb-NO" dirty="0" smtClean="0"/>
              <a:t>Første halvdel av 1900-tallet:</a:t>
            </a:r>
          </a:p>
          <a:p>
            <a:pPr lvl="1"/>
            <a:r>
              <a:rPr lang="nb-NO" dirty="0" smtClean="0"/>
              <a:t>Sektorene fungerer side om side.</a:t>
            </a:r>
          </a:p>
          <a:p>
            <a:pPr lvl="1"/>
            <a:r>
              <a:rPr lang="nb-NO" dirty="0" smtClean="0"/>
              <a:t>Et forvaltningsrettslig spesialitetsprinsipp.</a:t>
            </a:r>
          </a:p>
          <a:p>
            <a:pPr lvl="1"/>
            <a:r>
              <a:rPr lang="nb-NO" dirty="0" smtClean="0"/>
              <a:t>«Skomaker; bli ved din læst…»</a:t>
            </a:r>
          </a:p>
          <a:p>
            <a:pPr lvl="1"/>
            <a:endParaRPr lang="nb-NO" dirty="0"/>
          </a:p>
        </p:txBody>
      </p:sp>
      <p:sp>
        <p:nvSpPr>
          <p:cNvPr id="4" name="Plassholder for dato 3"/>
          <p:cNvSpPr>
            <a:spLocks noGrp="1"/>
          </p:cNvSpPr>
          <p:nvPr>
            <p:ph type="dt" sz="half" idx="10"/>
          </p:nvPr>
        </p:nvSpPr>
        <p:spPr/>
        <p:txBody>
          <a:bodyPr/>
          <a:lstStyle/>
          <a:p>
            <a:r>
              <a:rPr lang="nb-NO" dirty="0" smtClean="0"/>
              <a:t>Norges miljø- og biovitenskapelige universitet</a:t>
            </a:r>
            <a:endParaRPr lang="nb-NO" dirty="0"/>
          </a:p>
        </p:txBody>
      </p:sp>
      <p:sp>
        <p:nvSpPr>
          <p:cNvPr id="5" name="Plassholder for bunntekst 4"/>
          <p:cNvSpPr>
            <a:spLocks noGrp="1"/>
          </p:cNvSpPr>
          <p:nvPr>
            <p:ph type="ftr" sz="quarter" idx="11"/>
          </p:nvPr>
        </p:nvSpPr>
        <p:spPr/>
        <p:txBody>
          <a:bodyPr/>
          <a:lstStyle/>
          <a:p>
            <a:r>
              <a:rPr lang="nb-NO" dirty="0"/>
              <a:t>Kampen om arealene – Nikolai K. Winge</a:t>
            </a:r>
          </a:p>
        </p:txBody>
      </p:sp>
      <p:sp>
        <p:nvSpPr>
          <p:cNvPr id="6" name="Plassholder for lysbildenummer 5"/>
          <p:cNvSpPr>
            <a:spLocks noGrp="1"/>
          </p:cNvSpPr>
          <p:nvPr>
            <p:ph type="sldNum" sz="quarter" idx="12"/>
          </p:nvPr>
        </p:nvSpPr>
        <p:spPr/>
        <p:txBody>
          <a:bodyPr/>
          <a:lstStyle/>
          <a:p>
            <a:fld id="{76503D8D-F27D-49CA-A299-3589FD585F6D}" type="slidenum">
              <a:rPr lang="nb-NO" smtClean="0"/>
              <a:t>8</a:t>
            </a:fld>
            <a:endParaRPr lang="nb-NO" dirty="0"/>
          </a:p>
        </p:txBody>
      </p:sp>
      <p:sp>
        <p:nvSpPr>
          <p:cNvPr id="11" name="Ellipse 10"/>
          <p:cNvSpPr/>
          <p:nvPr/>
        </p:nvSpPr>
        <p:spPr>
          <a:xfrm>
            <a:off x="179512" y="3998304"/>
            <a:ext cx="2088232" cy="1656184"/>
          </a:xfrm>
          <a:prstGeom prst="ellipse">
            <a:avLst/>
          </a:prstGeom>
          <a:solidFill>
            <a:srgbClr val="0070C0">
              <a:alpha val="8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schemeClr val="tx1"/>
                </a:solidFill>
              </a:rPr>
              <a:t>Energi</a:t>
            </a:r>
            <a:endParaRPr lang="nb-NO" dirty="0">
              <a:solidFill>
                <a:schemeClr val="tx1"/>
              </a:solidFill>
            </a:endParaRPr>
          </a:p>
        </p:txBody>
      </p:sp>
      <p:sp>
        <p:nvSpPr>
          <p:cNvPr id="12" name="Ellipse 11"/>
          <p:cNvSpPr/>
          <p:nvPr/>
        </p:nvSpPr>
        <p:spPr>
          <a:xfrm>
            <a:off x="2411760" y="3948447"/>
            <a:ext cx="2088232" cy="1656184"/>
          </a:xfrm>
          <a:prstGeom prst="ellipse">
            <a:avLst/>
          </a:prstGeom>
          <a:solidFill>
            <a:schemeClr val="bg2">
              <a:lumMod val="50000"/>
              <a:alpha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schemeClr val="tx1"/>
                </a:solidFill>
              </a:rPr>
              <a:t>Transport</a:t>
            </a:r>
            <a:endParaRPr lang="nb-NO" dirty="0">
              <a:solidFill>
                <a:schemeClr val="tx1"/>
              </a:solidFill>
            </a:endParaRPr>
          </a:p>
        </p:txBody>
      </p:sp>
      <p:sp>
        <p:nvSpPr>
          <p:cNvPr id="13" name="Ellipse 12"/>
          <p:cNvSpPr/>
          <p:nvPr/>
        </p:nvSpPr>
        <p:spPr>
          <a:xfrm>
            <a:off x="4651226" y="3991011"/>
            <a:ext cx="2088232" cy="1656184"/>
          </a:xfrm>
          <a:prstGeom prst="ellipse">
            <a:avLst/>
          </a:prstGeom>
          <a:solidFill>
            <a:srgbClr val="996633">
              <a:alpha val="84706"/>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schemeClr val="tx1"/>
                </a:solidFill>
              </a:rPr>
              <a:t>Jordbruk</a:t>
            </a:r>
            <a:endParaRPr lang="nb-NO" dirty="0">
              <a:solidFill>
                <a:schemeClr val="tx1"/>
              </a:solidFill>
            </a:endParaRPr>
          </a:p>
        </p:txBody>
      </p:sp>
      <p:sp>
        <p:nvSpPr>
          <p:cNvPr id="14" name="Ellipse 13"/>
          <p:cNvSpPr/>
          <p:nvPr/>
        </p:nvSpPr>
        <p:spPr>
          <a:xfrm>
            <a:off x="6876256" y="3991011"/>
            <a:ext cx="2088232" cy="1656184"/>
          </a:xfrm>
          <a:prstGeom prst="ellipse">
            <a:avLst/>
          </a:prstGeom>
          <a:solidFill>
            <a:srgbClr val="92D050">
              <a:alpha val="8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schemeClr val="tx1"/>
                </a:solidFill>
              </a:rPr>
              <a:t>Skogbruk</a:t>
            </a:r>
            <a:endParaRPr lang="nb-NO" dirty="0">
              <a:solidFill>
                <a:schemeClr val="tx1"/>
              </a:solidFill>
            </a:endParaRPr>
          </a:p>
        </p:txBody>
      </p:sp>
      <p:pic>
        <p:nvPicPr>
          <p:cNvPr id="16" name="Content Placeholder 5" descr="Liggende forma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46608" y="5737225"/>
            <a:ext cx="8229600" cy="1120775"/>
          </a:xfrm>
          <a:prstGeom prst="rect">
            <a:avLst/>
          </a:prstGeom>
        </p:spPr>
      </p:pic>
      <p:pic>
        <p:nvPicPr>
          <p:cNvPr id="17" name="Picture 4" descr="http://www.denstoredanske.dk/@api/deki/files/758/=249303.501.jpg?size=web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25689"/>
            <a:ext cx="3119128" cy="32390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083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99592" y="117643"/>
            <a:ext cx="2699856" cy="738664"/>
          </a:xfrm>
        </p:spPr>
        <p:txBody>
          <a:bodyPr/>
          <a:lstStyle/>
          <a:p>
            <a:r>
              <a:rPr lang="nb-NO" sz="2400" dirty="0"/>
              <a:t>Ressursutvalget – NOU 1972: </a:t>
            </a:r>
          </a:p>
        </p:txBody>
      </p:sp>
      <p:sp>
        <p:nvSpPr>
          <p:cNvPr id="5" name="Plassholder for bunntekst 4"/>
          <p:cNvSpPr>
            <a:spLocks noGrp="1"/>
          </p:cNvSpPr>
          <p:nvPr>
            <p:ph type="ftr" sz="quarter" idx="11"/>
          </p:nvPr>
        </p:nvSpPr>
        <p:spPr/>
        <p:txBody>
          <a:bodyPr/>
          <a:lstStyle/>
          <a:p>
            <a:r>
              <a:rPr lang="nb-NO" dirty="0" smtClean="0"/>
              <a:t>Tittel på presentasjon</a:t>
            </a:r>
            <a:endParaRPr lang="nb-NO" dirty="0"/>
          </a:p>
        </p:txBody>
      </p:sp>
      <p:pic>
        <p:nvPicPr>
          <p:cNvPr id="3" name="Bilde 2"/>
          <p:cNvPicPr>
            <a:picLocks noChangeAspect="1"/>
          </p:cNvPicPr>
          <p:nvPr/>
        </p:nvPicPr>
        <p:blipFill>
          <a:blip r:embed="rId2"/>
          <a:stretch>
            <a:fillRect/>
          </a:stretch>
        </p:blipFill>
        <p:spPr>
          <a:xfrm>
            <a:off x="251520" y="6177621"/>
            <a:ext cx="8734425" cy="542925"/>
          </a:xfrm>
          <a:prstGeom prst="rect">
            <a:avLst/>
          </a:prstGeom>
        </p:spPr>
      </p:pic>
      <p:pic>
        <p:nvPicPr>
          <p:cNvPr id="7" name="Plassholder for innhold 6"/>
          <p:cNvPicPr>
            <a:picLocks noGrp="1" noChangeAspect="1"/>
          </p:cNvPicPr>
          <p:nvPr>
            <p:ph idx="1"/>
          </p:nvPr>
        </p:nvPicPr>
        <p:blipFill>
          <a:blip r:embed="rId3"/>
          <a:stretch>
            <a:fillRect/>
          </a:stretch>
        </p:blipFill>
        <p:spPr>
          <a:xfrm>
            <a:off x="4464652" y="0"/>
            <a:ext cx="4668304" cy="6858000"/>
          </a:xfrm>
          <a:prstGeom prst="rect">
            <a:avLst/>
          </a:prstGeom>
        </p:spPr>
      </p:pic>
      <p:sp>
        <p:nvSpPr>
          <p:cNvPr id="8" name="TekstSylinder 7"/>
          <p:cNvSpPr txBox="1"/>
          <p:nvPr/>
        </p:nvSpPr>
        <p:spPr>
          <a:xfrm>
            <a:off x="576000" y="872791"/>
            <a:ext cx="3888652" cy="5847755"/>
          </a:xfrm>
          <a:prstGeom prst="rect">
            <a:avLst/>
          </a:prstGeom>
          <a:noFill/>
        </p:spPr>
        <p:txBody>
          <a:bodyPr wrap="square" rtlCol="0">
            <a:spAutoFit/>
          </a:bodyPr>
          <a:lstStyle/>
          <a:p>
            <a:r>
              <a:rPr lang="nb-NO" sz="2200" dirty="0" smtClean="0"/>
              <a:t>«En </a:t>
            </a:r>
            <a:r>
              <a:rPr lang="nb-NO" sz="2200" dirty="0"/>
              <a:t>svakhet ved lovverket tør være at de forskjellige lover ikke er tilstrekkelig koordinert og at de ikke alltid har hensiktsmessig sammenheng med det eksisterende forvaltningsapparat. Med den stigende tendens til å vedta nye lover, uten samtidig å vurdere de forvaltningsmessige konsekvenser, er lovverket etter hvert blitt så vidt komplisert at det i seg selv er blitt en hindring for en rasjonell planlegging og ressursutnytting.»</a:t>
            </a:r>
          </a:p>
        </p:txBody>
      </p:sp>
    </p:spTree>
    <p:extLst>
      <p:ext uri="{BB962C8B-B14F-4D97-AF65-F5344CB8AC3E}">
        <p14:creationId xmlns:p14="http://schemas.microsoft.com/office/powerpoint/2010/main" val="978710255"/>
      </p:ext>
    </p:extLst>
  </p:cSld>
  <p:clrMapOvr>
    <a:masterClrMapping/>
  </p:clrMapOvr>
  <p:timing>
    <p:tnLst>
      <p:par>
        <p:cTn id="1" dur="indefinite" restart="never" nodeType="tmRoot"/>
      </p:par>
    </p:tnLst>
  </p:timing>
</p:sld>
</file>

<file path=ppt/theme/theme1.xml><?xml version="1.0" encoding="utf-8"?>
<a:theme xmlns:a="http://schemas.openxmlformats.org/drawingml/2006/main" name="NMBU_PPT_Bokmal">
  <a:themeElements>
    <a:clrScheme name="NMBU">
      <a:dk1>
        <a:sysClr val="windowText" lastClr="000000"/>
      </a:dk1>
      <a:lt1>
        <a:sysClr val="window" lastClr="FFFFFF"/>
      </a:lt1>
      <a:dk2>
        <a:srgbClr val="000000"/>
      </a:dk2>
      <a:lt2>
        <a:srgbClr val="FFFFFF"/>
      </a:lt2>
      <a:accent1>
        <a:srgbClr val="009D7F"/>
      </a:accent1>
      <a:accent2>
        <a:srgbClr val="FEC843"/>
      </a:accent2>
      <a:accent3>
        <a:srgbClr val="556680"/>
      </a:accent3>
      <a:accent4>
        <a:srgbClr val="00A1CD"/>
      </a:accent4>
      <a:accent5>
        <a:srgbClr val="000000"/>
      </a:accent5>
      <a:accent6>
        <a:srgbClr val="C8ACB7"/>
      </a:accent6>
      <a:hlink>
        <a:srgbClr val="009D7F"/>
      </a:hlink>
      <a:folHlink>
        <a:srgbClr val="77645A"/>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NMBU_PPT_Bokmal</Template>
  <TotalTime>2843</TotalTime>
  <Words>1213</Words>
  <Application>Microsoft Office PowerPoint</Application>
  <PresentationFormat>Skjermfremvisning (4:3)</PresentationFormat>
  <Paragraphs>198</Paragraphs>
  <Slides>19</Slides>
  <Notes>0</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19</vt:i4>
      </vt:variant>
    </vt:vector>
  </HeadingPairs>
  <TitlesOfParts>
    <vt:vector size="22" baseType="lpstr">
      <vt:lpstr>Arial</vt:lpstr>
      <vt:lpstr>Calibri</vt:lpstr>
      <vt:lpstr>NMBU_PPT_Bokmal</vt:lpstr>
      <vt:lpstr>PowerPoint-presentasjon</vt:lpstr>
      <vt:lpstr>PowerPoint-presentasjon</vt:lpstr>
      <vt:lpstr>Modul II Samordning</vt:lpstr>
      <vt:lpstr>Modul II - Samordning</vt:lpstr>
      <vt:lpstr>Plan- og bygningsloven</vt:lpstr>
      <vt:lpstr>Plan- og bygningsloven</vt:lpstr>
      <vt:lpstr>Utfordringer</vt:lpstr>
      <vt:lpstr>Et lite tilbakeblikk Samordning </vt:lpstr>
      <vt:lpstr>Ressursutvalget – NOU 1972: </vt:lpstr>
      <vt:lpstr>St.meld. nr. 27 (1971–72):</vt:lpstr>
      <vt:lpstr>Samordning og bærekraftig utvikling</vt:lpstr>
      <vt:lpstr>NOU 1987: 21</vt:lpstr>
      <vt:lpstr>PowerPoint-presentasjon</vt:lpstr>
      <vt:lpstr>Hvor står vi i dag?</vt:lpstr>
      <vt:lpstr>Interessekonflikter i arealforvaltningen</vt:lpstr>
      <vt:lpstr>PowerPoint-presentasjon</vt:lpstr>
      <vt:lpstr>Connection models in the Norwegian legislation</vt:lpstr>
      <vt:lpstr>Hvordan oppfylle intensjonene?</vt:lpstr>
      <vt:lpstr>Takk for oppmerksomheten</vt:lpstr>
    </vt:vector>
  </TitlesOfParts>
  <Company>UMB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Nikolai K Winge</dc:creator>
  <dc:description>template by addpoint.no</dc:description>
  <cp:lastModifiedBy>Morten Nordahl Ellingsen</cp:lastModifiedBy>
  <cp:revision>79</cp:revision>
  <dcterms:created xsi:type="dcterms:W3CDTF">2014-09-24T10:08:17Z</dcterms:created>
  <dcterms:modified xsi:type="dcterms:W3CDTF">2016-12-15T12:21:57Z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ies>
</file>